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73" r:id="rId3"/>
    <p:sldId id="274" r:id="rId4"/>
    <p:sldId id="272" r:id="rId5"/>
    <p:sldId id="257" r:id="rId6"/>
    <p:sldId id="258" r:id="rId7"/>
    <p:sldId id="287" r:id="rId8"/>
    <p:sldId id="285" r:id="rId9"/>
    <p:sldId id="291" r:id="rId10"/>
    <p:sldId id="279" r:id="rId11"/>
    <p:sldId id="289" r:id="rId12"/>
    <p:sldId id="286" r:id="rId13"/>
    <p:sldId id="290" r:id="rId14"/>
    <p:sldId id="292" r:id="rId15"/>
    <p:sldId id="284" r:id="rId16"/>
    <p:sldId id="275" r:id="rId17"/>
    <p:sldId id="260" r:id="rId18"/>
    <p:sldId id="261" r:id="rId19"/>
    <p:sldId id="297" r:id="rId20"/>
    <p:sldId id="262" r:id="rId21"/>
    <p:sldId id="263" r:id="rId22"/>
    <p:sldId id="264" r:id="rId23"/>
    <p:sldId id="265" r:id="rId24"/>
    <p:sldId id="293" r:id="rId25"/>
    <p:sldId id="266" r:id="rId26"/>
    <p:sldId id="294" r:id="rId27"/>
    <p:sldId id="267" r:id="rId28"/>
    <p:sldId id="296" r:id="rId29"/>
    <p:sldId id="295" r:id="rId30"/>
    <p:sldId id="268" r:id="rId31"/>
    <p:sldId id="269" r:id="rId32"/>
    <p:sldId id="270" r:id="rId33"/>
    <p:sldId id="271" r:id="rId34"/>
  </p:sldIdLst>
  <p:sldSz cx="12192000" cy="6858000"/>
  <p:notesSz cx="6858000" cy="9144000"/>
  <p:embeddedFontLst>
    <p:embeddedFont>
      <p:font typeface="Corbel" panose="020B0503020204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p:cViewPr>
        <p:scale>
          <a:sx n="100" d="100"/>
          <a:sy n="100" d="100"/>
        </p:scale>
        <p:origin x="816"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1737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0152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2401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5427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laceHolder 1"/>
          <p:cNvSpPr>
            <a:spLocks noGrp="1" noRot="1" noChangeAspect="1"/>
          </p:cNvSpPr>
          <p:nvPr>
            <p:ph type="sldImg"/>
          </p:nvPr>
        </p:nvSpPr>
        <p:spPr>
          <a:xfrm>
            <a:off x="823913" y="1006475"/>
            <a:ext cx="6124575" cy="3446463"/>
          </a:xfrm>
          <a:prstGeom prst="rect">
            <a:avLst/>
          </a:prstGeom>
        </p:spPr>
      </p:sp>
      <p:sp>
        <p:nvSpPr>
          <p:cNvPr id="48" name="PlaceHolder 2"/>
          <p:cNvSpPr>
            <a:spLocks noGrp="1"/>
          </p:cNvSpPr>
          <p:nvPr>
            <p:ph type="body"/>
          </p:nvPr>
        </p:nvSpPr>
        <p:spPr>
          <a:xfrm>
            <a:off x="1185120" y="4787640"/>
            <a:ext cx="5407560" cy="8499960"/>
          </a:xfrm>
          <a:prstGeom prst="rect">
            <a:avLst/>
          </a:prstGeom>
        </p:spPr>
        <p:txBody>
          <a:bodyPr lIns="0" tIns="0" rIns="0" bIns="0"/>
          <a:lstStyle/>
          <a:p>
            <a:r>
              <a:rPr lang="en-US" sz="2000" b="0" strike="noStrike" spc="-1" dirty="0">
                <a:latin typeface="Arial"/>
              </a:rPr>
              <a:t>(a) Contiguous United States with the indication of the global climate model (GCM) grid centroids overlapping National Oceanic and Atmospheric Administration (NOAA) Atlas 14 (study region) and the selected large metropolitan regions (black stars). The zoomed area (lower right) shows an example of the area of influence of the GCM grid; (b) National Climate Assessment regions used in the NC4; and (c) Division of NOAA Atlas 14 volumes and indication of the average length in years and last year of the data series used to prepare the intensity‐duration‐frequency (IDF) curves. </a:t>
            </a:r>
          </a:p>
          <a:p>
            <a:r>
              <a:rPr lang="en-US" sz="2000" b="0" strike="noStrike" spc="-1" dirty="0">
                <a:latin typeface="Arial"/>
              </a:rPr>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2220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laceHolder 1"/>
          <p:cNvSpPr>
            <a:spLocks noGrp="1" noRot="1" noChangeAspect="1"/>
          </p:cNvSpPr>
          <p:nvPr>
            <p:ph type="sldImg"/>
          </p:nvPr>
        </p:nvSpPr>
        <p:spPr>
          <a:xfrm>
            <a:off x="823913" y="1006475"/>
            <a:ext cx="6124575" cy="3446463"/>
          </a:xfrm>
          <a:prstGeom prst="rect">
            <a:avLst/>
          </a:prstGeom>
        </p:spPr>
      </p:sp>
      <p:sp>
        <p:nvSpPr>
          <p:cNvPr id="48" name="PlaceHolder 2"/>
          <p:cNvSpPr>
            <a:spLocks noGrp="1"/>
          </p:cNvSpPr>
          <p:nvPr>
            <p:ph type="body"/>
          </p:nvPr>
        </p:nvSpPr>
        <p:spPr>
          <a:xfrm>
            <a:off x="1185120" y="4787640"/>
            <a:ext cx="5407560" cy="8499960"/>
          </a:xfrm>
          <a:prstGeom prst="rect">
            <a:avLst/>
          </a:prstGeom>
        </p:spPr>
        <p:txBody>
          <a:bodyPr lIns="0" tIns="0" rIns="0" bIns="0"/>
          <a:lstStyle/>
          <a:p>
            <a:r>
              <a:rPr lang="en-US" sz="2000" b="0" strike="noStrike" spc="-1" dirty="0">
                <a:latin typeface="Arial"/>
              </a:rPr>
              <a:t>(a) Contiguous United States with the indication of the global climate model (GCM) grid centroids overlapping National Oceanic and Atmospheric Administration (NOAA) Atlas 14 (study region) and the selected large metropolitan regions (black stars). The zoomed area (lower right) shows an example of the area of influence of the GCM grid; (b) National Climate Assessment regions used in the NC4; and (c) Division of NOAA Atlas 14 volumes and indication of the average length in years and last year of the data series used to prepare the intensity‐duration‐frequency (IDF) curves. </a:t>
            </a:r>
          </a:p>
          <a:p>
            <a:r>
              <a:rPr lang="en-US" sz="2000" b="0" strike="noStrike" spc="-1" dirty="0">
                <a:latin typeface="Arial"/>
              </a:rPr>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 </a:t>
            </a:r>
          </a:p>
        </p:txBody>
      </p:sp>
    </p:spTree>
    <p:extLst>
      <p:ext uri="{BB962C8B-B14F-4D97-AF65-F5344CB8AC3E}">
        <p14:creationId xmlns:p14="http://schemas.microsoft.com/office/powerpoint/2010/main" val="1994071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laceHolder 1"/>
          <p:cNvSpPr>
            <a:spLocks noGrp="1" noRot="1" noChangeAspect="1"/>
          </p:cNvSpPr>
          <p:nvPr>
            <p:ph type="sldImg"/>
          </p:nvPr>
        </p:nvSpPr>
        <p:spPr>
          <a:xfrm>
            <a:off x="823913" y="1006475"/>
            <a:ext cx="6124575" cy="3446463"/>
          </a:xfrm>
          <a:prstGeom prst="rect">
            <a:avLst/>
          </a:prstGeom>
        </p:spPr>
      </p:sp>
      <p:sp>
        <p:nvSpPr>
          <p:cNvPr id="48" name="PlaceHolder 2"/>
          <p:cNvSpPr>
            <a:spLocks noGrp="1"/>
          </p:cNvSpPr>
          <p:nvPr>
            <p:ph type="body"/>
          </p:nvPr>
        </p:nvSpPr>
        <p:spPr>
          <a:xfrm>
            <a:off x="1185120" y="4787640"/>
            <a:ext cx="5407560" cy="7650000"/>
          </a:xfrm>
          <a:prstGeom prst="rect">
            <a:avLst/>
          </a:prstGeom>
        </p:spPr>
        <p:txBody>
          <a:bodyPr lIns="0" tIns="0" rIns="0" bIns="0"/>
          <a:lstStyle/>
          <a:p>
            <a:r>
              <a:rPr lang="en-US" sz="2000" b="0" strike="noStrike" spc="-1">
                <a:latin typeface="Arial"/>
              </a:rPr>
              <a:t>Future (2044–2099) extreme rainfall volumes are increasing in all data sets with larger increases for large ARI events and under RCP 8.5 compared to the past (1951–2005). Multimember mean extreme rainfall signal averaged across the United States for different ARIs (a), spatial distribution of the 25‐year event change factors under RCP 4.5 (b), and RCP 8.5 (c). Each data set member was weighted equally in the multimember mean computation.</a:t>
            </a:r>
          </a:p>
          <a:p>
            <a:r>
              <a:rPr lang="en-US" sz="2000" b="0" strike="noStrike" spc="-1">
                <a:latin typeface="Arial"/>
              </a:rPr>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blipFill rotWithShape="1">
          <a:blip r:embed="rId2">
            <a:alphaModFix/>
          </a:blip>
          <a:tile tx="0" ty="0" sx="100000" sy="100000" flip="none" algn="tl"/>
        </a:blipFill>
        <a:effectLst/>
      </p:bgPr>
    </p:bg>
    <p:spTree>
      <p:nvGrpSpPr>
        <p:cNvPr id="1" name="Shape 12"/>
        <p:cNvGrpSpPr/>
        <p:nvPr/>
      </p:nvGrpSpPr>
      <p:grpSpPr>
        <a:xfrm>
          <a:off x="0" y="0"/>
          <a:ext cx="0" cy="0"/>
          <a:chOff x="0" y="0"/>
          <a:chExt cx="0" cy="0"/>
        </a:xfrm>
      </p:grpSpPr>
      <p:sp>
        <p:nvSpPr>
          <p:cNvPr id="13" name="Google Shape;13;p2"/>
          <p:cNvSpPr/>
          <p:nvPr/>
        </p:nvSpPr>
        <p:spPr>
          <a:xfrm>
            <a:off x="-6843" y="2059012"/>
            <a:ext cx="12195668" cy="182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365759" y="2166364"/>
            <a:ext cx="11471565" cy="1739347"/>
          </a:xfrm>
          <a:prstGeom prst="rect">
            <a:avLst/>
          </a:prstGeom>
          <a:noFill/>
          <a:ln>
            <a:noFill/>
          </a:ln>
        </p:spPr>
        <p:txBody>
          <a:bodyPr spcFirstLastPara="1" wrap="square" lIns="91425" tIns="45700" rIns="91425" bIns="45700" anchor="ctr" anchorCtr="0">
            <a:normAutofit/>
          </a:bodyPr>
          <a:lstStyle>
            <a:lvl1pPr lvl="0" algn="ctr">
              <a:lnSpc>
                <a:spcPct val="80000"/>
              </a:lnSpc>
              <a:spcBef>
                <a:spcPts val="0"/>
              </a:spcBef>
              <a:spcAft>
                <a:spcPts val="0"/>
              </a:spcAft>
              <a:buClr>
                <a:schemeClr val="dk2"/>
              </a:buClr>
              <a:buSzPts val="6000"/>
              <a:buFont typeface="Corbe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1524000" y="3996250"/>
            <a:ext cx="9144000" cy="1309255"/>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200"/>
              </a:spcBef>
              <a:spcAft>
                <a:spcPts val="0"/>
              </a:spcAft>
              <a:buSzPts val="2000"/>
              <a:buNone/>
              <a:defRPr sz="2000"/>
            </a:lvl1pPr>
            <a:lvl2pPr lvl="1" algn="ctr">
              <a:lnSpc>
                <a:spcPct val="90000"/>
              </a:lnSpc>
              <a:spcBef>
                <a:spcPts val="200"/>
              </a:spcBef>
              <a:spcAft>
                <a:spcPts val="0"/>
              </a:spcAft>
              <a:buSzPts val="2000"/>
              <a:buNone/>
              <a:defRPr sz="2000"/>
            </a:lvl2pPr>
            <a:lvl3pPr lvl="2" algn="ctr">
              <a:lnSpc>
                <a:spcPct val="90000"/>
              </a:lnSpc>
              <a:spcBef>
                <a:spcPts val="400"/>
              </a:spcBef>
              <a:spcAft>
                <a:spcPts val="0"/>
              </a:spcAft>
              <a:buSzPts val="2000"/>
              <a:buNone/>
              <a:defRPr sz="20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16" name="Google Shape;16;p2"/>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1"/>
          <p:cNvSpPr txBox="1">
            <a:spLocks noGrp="1"/>
          </p:cNvSpPr>
          <p:nvPr>
            <p:ph type="body" idx="1"/>
          </p:nvPr>
        </p:nvSpPr>
        <p:spPr>
          <a:xfrm rot="5400000">
            <a:off x="3991839" y="-777240"/>
            <a:ext cx="4206240" cy="97840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4" name="Google Shape;74;p11"/>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12"/>
          <p:cNvSpPr/>
          <p:nvPr/>
        </p:nvSpPr>
        <p:spPr>
          <a:xfrm>
            <a:off x="9019312" y="0"/>
            <a:ext cx="2743200" cy="685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txBox="1">
            <a:spLocks noGrp="1"/>
          </p:cNvSpPr>
          <p:nvPr>
            <p:ph type="title"/>
          </p:nvPr>
        </p:nvSpPr>
        <p:spPr>
          <a:xfrm rot="5400000">
            <a:off x="7413033" y="2022229"/>
            <a:ext cx="5897562" cy="240238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876064" y="-763226"/>
            <a:ext cx="5897562" cy="797329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1" name="Google Shape;81;p12"/>
          <p:cNvSpPr txBox="1">
            <a:spLocks noGrp="1"/>
          </p:cNvSpPr>
          <p:nvPr>
            <p:ph type="dt" idx="10"/>
          </p:nvPr>
        </p:nvSpPr>
        <p:spPr>
          <a:xfrm>
            <a:off x="838200" y="6422854"/>
            <a:ext cx="2743196"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776135" y="6422854"/>
            <a:ext cx="427966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073048" y="6422854"/>
            <a:ext cx="879759" cy="365125"/>
          </a:xfrm>
          <a:prstGeom prst="rect">
            <a:avLst/>
          </a:prstGeom>
          <a:noFill/>
          <a:ln>
            <a:noFill/>
          </a:ln>
        </p:spPr>
        <p:txBody>
          <a:bodyPr spcFirstLastPara="1" wrap="square" lIns="45700"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600" y="273600"/>
            <a:ext cx="1097232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609600" y="1604520"/>
            <a:ext cx="1097232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897423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89614" y="284176"/>
            <a:ext cx="11418073" cy="150876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2"/>
              </a:buClr>
              <a:buSzPts val="4000"/>
              <a:buFont typeface="Corbel"/>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389613" y="2011680"/>
            <a:ext cx="11418073" cy="420624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2" name="Google Shape;22;p3"/>
          <p:cNvSpPr txBox="1">
            <a:spLocks noGrp="1"/>
          </p:cNvSpPr>
          <p:nvPr>
            <p:ph type="dt" idx="10"/>
          </p:nvPr>
        </p:nvSpPr>
        <p:spPr>
          <a:xfrm>
            <a:off x="389613" y="6405150"/>
            <a:ext cx="3000894"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5816982" y="6405150"/>
            <a:ext cx="50444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10861422" y="6405151"/>
            <a:ext cx="946264" cy="365125"/>
          </a:xfrm>
          <a:prstGeom prst="rect">
            <a:avLst/>
          </a:prstGeom>
          <a:noFill/>
          <a:ln>
            <a:noFill/>
          </a:ln>
        </p:spPr>
        <p:txBody>
          <a:bodyPr spcFirstLastPara="1" wrap="square" lIns="45700"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blipFill rotWithShape="1">
          <a:blip r:embed="rId2">
            <a:alphaModFix/>
          </a:blip>
          <a:tile tx="0" ty="0" sx="100000" sy="100000" flip="none" algn="tl"/>
        </a:blipFill>
        <a:effectLst/>
      </p:bgPr>
    </p:bg>
    <p:spTree>
      <p:nvGrpSpPr>
        <p:cNvPr id="1" name="Shape 25"/>
        <p:cNvGrpSpPr/>
        <p:nvPr/>
      </p:nvGrpSpPr>
      <p:grpSpPr>
        <a:xfrm>
          <a:off x="0" y="0"/>
          <a:ext cx="0" cy="0"/>
          <a:chOff x="0" y="0"/>
          <a:chExt cx="0" cy="0"/>
        </a:xfrm>
      </p:grpSpPr>
      <p:sp>
        <p:nvSpPr>
          <p:cNvPr id="26" name="Google Shape;26;p4"/>
          <p:cNvSpPr/>
          <p:nvPr/>
        </p:nvSpPr>
        <p:spPr>
          <a:xfrm>
            <a:off x="-6843" y="2059012"/>
            <a:ext cx="12195668" cy="182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833191" y="2208879"/>
            <a:ext cx="10515600" cy="1676400"/>
          </a:xfrm>
          <a:prstGeom prst="rect">
            <a:avLst/>
          </a:prstGeom>
          <a:noFill/>
          <a:ln>
            <a:noFill/>
          </a:ln>
        </p:spPr>
        <p:txBody>
          <a:bodyPr spcFirstLastPara="1" wrap="square" lIns="91425" tIns="45700" rIns="91425" bIns="45700" anchor="ctr" anchorCtr="0">
            <a:noAutofit/>
          </a:bodyPr>
          <a:lstStyle>
            <a:lvl1pPr lvl="0" algn="ctr">
              <a:lnSpc>
                <a:spcPct val="80000"/>
              </a:lnSpc>
              <a:spcBef>
                <a:spcPts val="0"/>
              </a:spcBef>
              <a:spcAft>
                <a:spcPts val="0"/>
              </a:spcAft>
              <a:buClr>
                <a:schemeClr val="lt1"/>
              </a:buClr>
              <a:buSzPts val="6000"/>
              <a:buFont typeface="Corbel"/>
              <a:buNone/>
              <a:defRPr sz="6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833191" y="4010334"/>
            <a:ext cx="10515600" cy="1174639"/>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200"/>
              </a:spcBef>
              <a:spcAft>
                <a:spcPts val="0"/>
              </a:spcAft>
              <a:buSzPts val="2000"/>
              <a:buNone/>
              <a:defRPr sz="2000">
                <a:solidFill>
                  <a:schemeClr val="dk2"/>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29" name="Google Shape;29;p4"/>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lvl="0" indent="0" algn="l">
              <a:spcBef>
                <a:spcPts val="0"/>
              </a:spcBef>
              <a:buNone/>
              <a:defRPr sz="1200" b="0">
                <a:solidFill>
                  <a:schemeClr val="dk2"/>
                </a:solidFill>
                <a:latin typeface="Corbel"/>
                <a:ea typeface="Corbel"/>
                <a:cs typeface="Corbel"/>
                <a:sym typeface="Corbel"/>
              </a:defRPr>
            </a:lvl1pPr>
            <a:lvl2pPr marL="0" lvl="1" indent="0" algn="l">
              <a:spcBef>
                <a:spcPts val="0"/>
              </a:spcBef>
              <a:buNone/>
              <a:defRPr sz="1200" b="0">
                <a:solidFill>
                  <a:schemeClr val="dk2"/>
                </a:solidFill>
                <a:latin typeface="Corbel"/>
                <a:ea typeface="Corbel"/>
                <a:cs typeface="Corbel"/>
                <a:sym typeface="Corbel"/>
              </a:defRPr>
            </a:lvl2pPr>
            <a:lvl3pPr marL="0" lvl="2" indent="0" algn="l">
              <a:spcBef>
                <a:spcPts val="0"/>
              </a:spcBef>
              <a:buNone/>
              <a:defRPr sz="1200" b="0">
                <a:solidFill>
                  <a:schemeClr val="dk2"/>
                </a:solidFill>
                <a:latin typeface="Corbel"/>
                <a:ea typeface="Corbel"/>
                <a:cs typeface="Corbel"/>
                <a:sym typeface="Corbel"/>
              </a:defRPr>
            </a:lvl3pPr>
            <a:lvl4pPr marL="0" lvl="3" indent="0" algn="l">
              <a:spcBef>
                <a:spcPts val="0"/>
              </a:spcBef>
              <a:buNone/>
              <a:defRPr sz="1200" b="0">
                <a:solidFill>
                  <a:schemeClr val="dk2"/>
                </a:solidFill>
                <a:latin typeface="Corbel"/>
                <a:ea typeface="Corbel"/>
                <a:cs typeface="Corbel"/>
                <a:sym typeface="Corbel"/>
              </a:defRPr>
            </a:lvl4pPr>
            <a:lvl5pPr marL="0" lvl="4" indent="0" algn="l">
              <a:spcBef>
                <a:spcPts val="0"/>
              </a:spcBef>
              <a:buNone/>
              <a:defRPr sz="1200" b="0">
                <a:solidFill>
                  <a:schemeClr val="dk2"/>
                </a:solidFill>
                <a:latin typeface="Corbel"/>
                <a:ea typeface="Corbel"/>
                <a:cs typeface="Corbel"/>
                <a:sym typeface="Corbel"/>
              </a:defRPr>
            </a:lvl5pPr>
            <a:lvl6pPr marL="0" lvl="5" indent="0" algn="l">
              <a:spcBef>
                <a:spcPts val="0"/>
              </a:spcBef>
              <a:buNone/>
              <a:defRPr sz="1200" b="0">
                <a:solidFill>
                  <a:schemeClr val="dk2"/>
                </a:solidFill>
                <a:latin typeface="Corbel"/>
                <a:ea typeface="Corbel"/>
                <a:cs typeface="Corbel"/>
                <a:sym typeface="Corbel"/>
              </a:defRPr>
            </a:lvl6pPr>
            <a:lvl7pPr marL="0" lvl="6" indent="0" algn="l">
              <a:spcBef>
                <a:spcPts val="0"/>
              </a:spcBef>
              <a:buNone/>
              <a:defRPr sz="1200" b="0">
                <a:solidFill>
                  <a:schemeClr val="dk2"/>
                </a:solidFill>
                <a:latin typeface="Corbel"/>
                <a:ea typeface="Corbel"/>
                <a:cs typeface="Corbel"/>
                <a:sym typeface="Corbel"/>
              </a:defRPr>
            </a:lvl7pPr>
            <a:lvl8pPr marL="0" lvl="7" indent="0" algn="l">
              <a:spcBef>
                <a:spcPts val="0"/>
              </a:spcBef>
              <a:buNone/>
              <a:defRPr sz="1200" b="0">
                <a:solidFill>
                  <a:schemeClr val="dk2"/>
                </a:solidFill>
                <a:latin typeface="Corbel"/>
                <a:ea typeface="Corbel"/>
                <a:cs typeface="Corbel"/>
                <a:sym typeface="Corbel"/>
              </a:defRPr>
            </a:lvl8pPr>
            <a:lvl9pPr marL="0" lvl="8" indent="0" algn="l">
              <a:spcBef>
                <a:spcPts val="0"/>
              </a:spcBef>
              <a:buNone/>
              <a:defRPr sz="1200" b="0">
                <a:solidFill>
                  <a:schemeClr val="dk2"/>
                </a:solidFill>
                <a:latin typeface="Corbel"/>
                <a:ea typeface="Corbel"/>
                <a:cs typeface="Corbel"/>
                <a:sym typeface="Corbe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1205344" y="2011680"/>
            <a:ext cx="4754880" cy="4206240"/>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200"/>
              </a:spcBef>
              <a:spcAft>
                <a:spcPts val="0"/>
              </a:spcAft>
              <a:buSzPts val="2200"/>
              <a:buChar char="▪"/>
              <a:defRPr sz="2200"/>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35" name="Google Shape;35;p5"/>
          <p:cNvSpPr txBox="1">
            <a:spLocks noGrp="1"/>
          </p:cNvSpPr>
          <p:nvPr>
            <p:ph type="body" idx="2"/>
          </p:nvPr>
        </p:nvSpPr>
        <p:spPr>
          <a:xfrm>
            <a:off x="6230391" y="2011680"/>
            <a:ext cx="4754880" cy="4206240"/>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200"/>
              </a:spcBef>
              <a:spcAft>
                <a:spcPts val="0"/>
              </a:spcAft>
              <a:buSzPts val="2200"/>
              <a:buChar char="▪"/>
              <a:defRPr sz="2200"/>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36" name="Google Shape;36;p5"/>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1207008" y="1913470"/>
            <a:ext cx="4754880" cy="743094"/>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100"/>
              <a:buNone/>
              <a:defRPr sz="2100" b="1"/>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2" name="Google Shape;42;p6"/>
          <p:cNvSpPr txBox="1">
            <a:spLocks noGrp="1"/>
          </p:cNvSpPr>
          <p:nvPr>
            <p:ph type="body" idx="2"/>
          </p:nvPr>
        </p:nvSpPr>
        <p:spPr>
          <a:xfrm>
            <a:off x="1207008" y="2656566"/>
            <a:ext cx="4754880" cy="3566160"/>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200"/>
              </a:spcBef>
              <a:spcAft>
                <a:spcPts val="0"/>
              </a:spcAft>
              <a:buSzPts val="2200"/>
              <a:buChar char="▪"/>
              <a:defRPr sz="2200"/>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43" name="Google Shape;43;p6"/>
          <p:cNvSpPr txBox="1">
            <a:spLocks noGrp="1"/>
          </p:cNvSpPr>
          <p:nvPr>
            <p:ph type="body" idx="3"/>
          </p:nvPr>
        </p:nvSpPr>
        <p:spPr>
          <a:xfrm>
            <a:off x="6231230" y="1913470"/>
            <a:ext cx="4754880" cy="743094"/>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100"/>
              <a:buNone/>
              <a:defRPr sz="2100" b="1"/>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4" name="Google Shape;44;p6"/>
          <p:cNvSpPr txBox="1">
            <a:spLocks noGrp="1"/>
          </p:cNvSpPr>
          <p:nvPr>
            <p:ph type="body" idx="4"/>
          </p:nvPr>
        </p:nvSpPr>
        <p:spPr>
          <a:xfrm>
            <a:off x="6231230" y="2656564"/>
            <a:ext cx="4754880" cy="3566160"/>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200"/>
              </a:spcBef>
              <a:spcAft>
                <a:spcPts val="0"/>
              </a:spcAft>
              <a:buSzPts val="2200"/>
              <a:buChar char="▪"/>
              <a:defRPr sz="2200"/>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45" name="Google Shape;45;p6"/>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7"/>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3"/>
        <p:cNvGrpSpPr/>
        <p:nvPr/>
      </p:nvGrpSpPr>
      <p:grpSpPr>
        <a:xfrm>
          <a:off x="0" y="0"/>
          <a:ext cx="0" cy="0"/>
          <a:chOff x="0" y="0"/>
          <a:chExt cx="0" cy="0"/>
        </a:xfrm>
      </p:grpSpPr>
      <p:sp>
        <p:nvSpPr>
          <p:cNvPr id="54" name="Google Shape;54;p8"/>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9"/>
          <p:cNvSpPr txBox="1">
            <a:spLocks noGrp="1"/>
          </p:cNvSpPr>
          <p:nvPr>
            <p:ph type="body" idx="1"/>
          </p:nvPr>
        </p:nvSpPr>
        <p:spPr>
          <a:xfrm>
            <a:off x="1207008" y="2120054"/>
            <a:ext cx="6126480" cy="411480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200"/>
              </a:spcBef>
              <a:spcAft>
                <a:spcPts val="0"/>
              </a:spcAft>
              <a:buSzPts val="3200"/>
              <a:buChar char="▪"/>
              <a:defRPr sz="3200"/>
            </a:lvl1pPr>
            <a:lvl2pPr marL="914400" lvl="1" indent="-406400" algn="l">
              <a:lnSpc>
                <a:spcPct val="90000"/>
              </a:lnSpc>
              <a:spcBef>
                <a:spcPts val="200"/>
              </a:spcBef>
              <a:spcAft>
                <a:spcPts val="0"/>
              </a:spcAft>
              <a:buSzPts val="2800"/>
              <a:buChar char="▪"/>
              <a:defRPr sz="2800"/>
            </a:lvl2pPr>
            <a:lvl3pPr marL="1371600" lvl="2" indent="-381000" algn="l">
              <a:lnSpc>
                <a:spcPct val="90000"/>
              </a:lnSpc>
              <a:spcBef>
                <a:spcPts val="400"/>
              </a:spcBef>
              <a:spcAft>
                <a:spcPts val="0"/>
              </a:spcAft>
              <a:buSzPts val="2400"/>
              <a:buChar char="▪"/>
              <a:defRPr sz="2400"/>
            </a:lvl3pPr>
            <a:lvl4pPr marL="1828800" lvl="3" indent="-355600" algn="l">
              <a:lnSpc>
                <a:spcPct val="90000"/>
              </a:lnSpc>
              <a:spcBef>
                <a:spcPts val="400"/>
              </a:spcBef>
              <a:spcAft>
                <a:spcPts val="0"/>
              </a:spcAft>
              <a:buSzPts val="2000"/>
              <a:buChar char="▪"/>
              <a:defRPr sz="2000"/>
            </a:lvl4pPr>
            <a:lvl5pPr marL="2286000" lvl="4" indent="-355600" algn="l">
              <a:lnSpc>
                <a:spcPct val="90000"/>
              </a:lnSpc>
              <a:spcBef>
                <a:spcPts val="400"/>
              </a:spcBef>
              <a:spcAft>
                <a:spcPts val="0"/>
              </a:spcAft>
              <a:buSzPts val="2000"/>
              <a:buChar char="▪"/>
              <a:defRPr sz="2000"/>
            </a:lvl5pPr>
            <a:lvl6pPr marL="2743200" lvl="5" indent="-355600" algn="l">
              <a:lnSpc>
                <a:spcPct val="90000"/>
              </a:lnSpc>
              <a:spcBef>
                <a:spcPts val="400"/>
              </a:spcBef>
              <a:spcAft>
                <a:spcPts val="0"/>
              </a:spcAft>
              <a:buSzPts val="2000"/>
              <a:buChar char="▪"/>
              <a:defRPr sz="2000"/>
            </a:lvl6pPr>
            <a:lvl7pPr marL="3200400" lvl="6" indent="-355600" algn="l">
              <a:lnSpc>
                <a:spcPct val="90000"/>
              </a:lnSpc>
              <a:spcBef>
                <a:spcPts val="400"/>
              </a:spcBef>
              <a:spcAft>
                <a:spcPts val="0"/>
              </a:spcAft>
              <a:buSzPts val="2000"/>
              <a:buChar char="▪"/>
              <a:defRPr sz="2000"/>
            </a:lvl7pPr>
            <a:lvl8pPr marL="3657600" lvl="7" indent="-355600" algn="l">
              <a:lnSpc>
                <a:spcPct val="90000"/>
              </a:lnSpc>
              <a:spcBef>
                <a:spcPts val="400"/>
              </a:spcBef>
              <a:spcAft>
                <a:spcPts val="0"/>
              </a:spcAft>
              <a:buSzPts val="2000"/>
              <a:buChar char="▪"/>
              <a:defRPr sz="2000"/>
            </a:lvl8pPr>
            <a:lvl9pPr marL="4114800" lvl="8" indent="-355600" algn="l">
              <a:lnSpc>
                <a:spcPct val="90000"/>
              </a:lnSpc>
              <a:spcBef>
                <a:spcPts val="400"/>
              </a:spcBef>
              <a:spcAft>
                <a:spcPts val="400"/>
              </a:spcAft>
              <a:buSzPts val="2000"/>
              <a:buChar char="▪"/>
              <a:defRPr sz="2000"/>
            </a:lvl9pPr>
          </a:lstStyle>
          <a:p>
            <a:endParaRPr/>
          </a:p>
        </p:txBody>
      </p:sp>
      <p:sp>
        <p:nvSpPr>
          <p:cNvPr id="60" name="Google Shape;60;p9"/>
          <p:cNvSpPr txBox="1">
            <a:spLocks noGrp="1"/>
          </p:cNvSpPr>
          <p:nvPr>
            <p:ph type="body" idx="2"/>
          </p:nvPr>
        </p:nvSpPr>
        <p:spPr>
          <a:xfrm>
            <a:off x="7789023" y="2147486"/>
            <a:ext cx="3200400" cy="3432319"/>
          </a:xfrm>
          <a:prstGeom prst="rect">
            <a:avLst/>
          </a:prstGeom>
          <a:noFill/>
          <a:ln>
            <a:noFill/>
          </a:ln>
        </p:spPr>
        <p:txBody>
          <a:bodyPr spcFirstLastPara="1" wrap="square" lIns="91425" tIns="45700" rIns="91425" bIns="45700" anchor="t" anchorCtr="0">
            <a:normAutofit/>
          </a:bodyPr>
          <a:lstStyle>
            <a:lvl1pPr marL="457200" lvl="0" indent="-228600" algn="l">
              <a:lnSpc>
                <a:spcPct val="95000"/>
              </a:lnSpc>
              <a:spcBef>
                <a:spcPts val="1200"/>
              </a:spcBef>
              <a:spcAft>
                <a:spcPts val="0"/>
              </a:spcAft>
              <a:buSzPts val="1800"/>
              <a:buNone/>
              <a:defRPr sz="18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1" name="Google Shape;61;p9"/>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10"/>
          <p:cNvSpPr>
            <a:spLocks noGrp="1"/>
          </p:cNvSpPr>
          <p:nvPr>
            <p:ph type="pic" idx="2"/>
          </p:nvPr>
        </p:nvSpPr>
        <p:spPr>
          <a:xfrm>
            <a:off x="1280160" y="2211494"/>
            <a:ext cx="6126480" cy="3931920"/>
          </a:xfrm>
          <a:prstGeom prst="rect">
            <a:avLst/>
          </a:prstGeom>
          <a:solidFill>
            <a:srgbClr val="EEEAE2"/>
          </a:solidFill>
          <a:ln>
            <a:noFill/>
          </a:ln>
        </p:spPr>
      </p:sp>
      <p:sp>
        <p:nvSpPr>
          <p:cNvPr id="67" name="Google Shape;67;p10"/>
          <p:cNvSpPr txBox="1">
            <a:spLocks noGrp="1"/>
          </p:cNvSpPr>
          <p:nvPr>
            <p:ph type="body" idx="1"/>
          </p:nvPr>
        </p:nvSpPr>
        <p:spPr>
          <a:xfrm>
            <a:off x="7790688" y="2150621"/>
            <a:ext cx="3200400" cy="3429000"/>
          </a:xfrm>
          <a:prstGeom prst="rect">
            <a:avLst/>
          </a:prstGeom>
          <a:noFill/>
          <a:ln>
            <a:noFill/>
          </a:ln>
        </p:spPr>
        <p:txBody>
          <a:bodyPr spcFirstLastPara="1" wrap="square" lIns="91425" tIns="45700" rIns="91425" bIns="45700" anchor="t" anchorCtr="0">
            <a:normAutofit/>
          </a:bodyPr>
          <a:lstStyle>
            <a:lvl1pPr marL="457200" lvl="0" indent="-228600" algn="l">
              <a:lnSpc>
                <a:spcPct val="95000"/>
              </a:lnSpc>
              <a:spcBef>
                <a:spcPts val="1200"/>
              </a:spcBef>
              <a:spcAft>
                <a:spcPts val="0"/>
              </a:spcAft>
              <a:buSzPts val="1800"/>
              <a:buNone/>
              <a:defRPr sz="18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8" name="Google Shape;68;p10"/>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p:nvPr/>
        </p:nvSpPr>
        <p:spPr>
          <a:xfrm>
            <a:off x="483" y="176109"/>
            <a:ext cx="12188952" cy="16459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normAutofit/>
          </a:bodyPr>
          <a:lstStyle>
            <a:lvl1pPr marR="0" lvl="0" algn="l" rtl="0">
              <a:lnSpc>
                <a:spcPct val="85000"/>
              </a:lnSpc>
              <a:spcBef>
                <a:spcPts val="0"/>
              </a:spcBef>
              <a:spcAft>
                <a:spcPts val="0"/>
              </a:spcAft>
              <a:buClr>
                <a:schemeClr val="dk2"/>
              </a:buClr>
              <a:buSzPts val="4000"/>
              <a:buFont typeface="Corbel"/>
              <a:buNone/>
              <a:defRPr sz="4000" b="0" i="0" u="none" strike="noStrike" cap="non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1202919" y="2011680"/>
            <a:ext cx="9784080" cy="4206240"/>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200"/>
              </a:spcBef>
              <a:spcAft>
                <a:spcPts val="0"/>
              </a:spcAft>
              <a:buClr>
                <a:schemeClr val="lt1"/>
              </a:buClr>
              <a:buSzPts val="2200"/>
              <a:buFont typeface="Noto Sans Symbols"/>
              <a:buChar char="▪"/>
              <a:defRPr sz="2200" b="0" i="0" u="none" strike="noStrike" cap="none">
                <a:solidFill>
                  <a:schemeClr val="lt1"/>
                </a:solidFill>
                <a:latin typeface="Corbel"/>
                <a:ea typeface="Corbel"/>
                <a:cs typeface="Corbel"/>
                <a:sym typeface="Corbel"/>
              </a:defRPr>
            </a:lvl1pPr>
            <a:lvl2pPr marL="914400" marR="0" lvl="1" indent="-355600" algn="l" rtl="0">
              <a:lnSpc>
                <a:spcPct val="90000"/>
              </a:lnSpc>
              <a:spcBef>
                <a:spcPts val="2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2pPr>
            <a:lvl3pPr marL="1371600" marR="0" lvl="2" indent="-342900" algn="l" rtl="0">
              <a:lnSpc>
                <a:spcPct val="90000"/>
              </a:lnSpc>
              <a:spcBef>
                <a:spcPts val="400"/>
              </a:spcBef>
              <a:spcAft>
                <a:spcPts val="0"/>
              </a:spcAft>
              <a:buClr>
                <a:schemeClr val="lt1"/>
              </a:buClr>
              <a:buSzPts val="1800"/>
              <a:buFont typeface="Noto Sans Symbols"/>
              <a:buChar char="▪"/>
              <a:defRPr sz="1800" b="0" i="0" u="none" strike="noStrike" cap="none">
                <a:solidFill>
                  <a:schemeClr val="lt1"/>
                </a:solidFill>
                <a:latin typeface="Corbel"/>
                <a:ea typeface="Corbel"/>
                <a:cs typeface="Corbel"/>
                <a:sym typeface="Corbel"/>
              </a:defRPr>
            </a:lvl3pPr>
            <a:lvl4pPr marL="1828800" marR="0" lvl="3"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4pPr>
            <a:lvl5pPr marL="2286000" marR="0" lvl="4"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5pPr>
            <a:lvl6pPr marL="2743200" marR="0" lvl="5"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6pPr>
            <a:lvl7pPr marL="3200400" marR="0" lvl="6"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7pPr>
            <a:lvl8pPr marL="3657600" marR="0" lvl="7"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8pPr>
            <a:lvl9pPr marL="4114800" marR="0" lvl="8" indent="-330200" algn="l" rtl="0">
              <a:lnSpc>
                <a:spcPct val="90000"/>
              </a:lnSpc>
              <a:spcBef>
                <a:spcPts val="400"/>
              </a:spcBef>
              <a:spcAft>
                <a:spcPts val="40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9" name="Google Shape;9;p1"/>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10" name="Google Shape;10;p1"/>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11" name="Google Shape;11;p1"/>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16/j.wace.2020.100268" TargetMode="Externa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365750" y="2082900"/>
            <a:ext cx="11471700" cy="1823100"/>
          </a:xfrm>
          <a:prstGeom prst="rect">
            <a:avLst/>
          </a:prstGeom>
          <a:noFill/>
          <a:ln>
            <a:noFill/>
          </a:ln>
        </p:spPr>
        <p:txBody>
          <a:bodyPr spcFirstLastPara="1" wrap="square" lIns="91425" tIns="45700" rIns="91425" bIns="45700" anchor="ctr" anchorCtr="0">
            <a:noAutofit/>
          </a:bodyPr>
          <a:lstStyle/>
          <a:p>
            <a:pPr marL="0" lvl="0" indent="0" algn="ctr" rtl="0">
              <a:lnSpc>
                <a:spcPct val="80000"/>
              </a:lnSpc>
              <a:spcBef>
                <a:spcPts val="0"/>
              </a:spcBef>
              <a:spcAft>
                <a:spcPts val="0"/>
              </a:spcAft>
              <a:buClr>
                <a:schemeClr val="dk2"/>
              </a:buClr>
              <a:buSzPts val="5400"/>
              <a:buFont typeface="Corbel"/>
              <a:buNone/>
            </a:pPr>
            <a:r>
              <a:rPr lang="en-US" sz="5300" dirty="0"/>
              <a:t>Quantifying nonstationary extreme rainfall for resilient stormwater design </a:t>
            </a:r>
            <a:endParaRPr sz="5300" dirty="0"/>
          </a:p>
          <a:p>
            <a:pPr marL="0" lvl="0" indent="0" algn="ctr" rtl="0">
              <a:lnSpc>
                <a:spcPct val="80000"/>
              </a:lnSpc>
              <a:spcBef>
                <a:spcPts val="0"/>
              </a:spcBef>
              <a:spcAft>
                <a:spcPts val="0"/>
              </a:spcAft>
              <a:buClr>
                <a:schemeClr val="dk2"/>
              </a:buClr>
              <a:buSzPts val="5400"/>
              <a:buFont typeface="Corbel"/>
              <a:buNone/>
            </a:pPr>
            <a:r>
              <a:rPr lang="en-US" sz="5300" dirty="0"/>
              <a:t>in Calvert County</a:t>
            </a:r>
            <a:endParaRPr sz="5300" cap="none" dirty="0"/>
          </a:p>
        </p:txBody>
      </p:sp>
      <p:sp>
        <p:nvSpPr>
          <p:cNvPr id="89" name="Google Shape;89;p13"/>
          <p:cNvSpPr txBox="1">
            <a:spLocks noGrp="1"/>
          </p:cNvSpPr>
          <p:nvPr>
            <p:ph type="subTitle" idx="1"/>
          </p:nvPr>
        </p:nvSpPr>
        <p:spPr>
          <a:xfrm>
            <a:off x="1524000" y="3996250"/>
            <a:ext cx="9144000" cy="130925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2000"/>
              <a:buNone/>
            </a:pPr>
            <a:r>
              <a:rPr lang="en-US" b="1"/>
              <a:t>K.</a:t>
            </a:r>
            <a:r>
              <a:rPr lang="en-US"/>
              <a:t> </a:t>
            </a:r>
            <a:r>
              <a:rPr lang="en-US" b="1"/>
              <a:t>Halimeda Kilbourne </a:t>
            </a:r>
            <a:r>
              <a:rPr lang="en-US"/>
              <a:t>and </a:t>
            </a:r>
            <a:r>
              <a:rPr lang="en-US" b="1"/>
              <a:t>Vyacheslav Lyubchich</a:t>
            </a:r>
            <a:endParaRPr b="1"/>
          </a:p>
          <a:p>
            <a:pPr marL="0" lvl="0" indent="0" algn="ctr" rtl="0">
              <a:lnSpc>
                <a:spcPct val="90000"/>
              </a:lnSpc>
              <a:spcBef>
                <a:spcPts val="1400"/>
              </a:spcBef>
              <a:spcAft>
                <a:spcPts val="0"/>
              </a:spcAft>
              <a:buSzPts val="2000"/>
              <a:buNone/>
            </a:pPr>
            <a:r>
              <a:rPr lang="en-US"/>
              <a:t>University of Maryland Center for Environmental Science</a:t>
            </a:r>
            <a:endParaRPr/>
          </a:p>
        </p:txBody>
      </p:sp>
      <p:pic>
        <p:nvPicPr>
          <p:cNvPr id="90" name="Google Shape;90;p13"/>
          <p:cNvPicPr preferRelativeResize="0"/>
          <p:nvPr/>
        </p:nvPicPr>
        <p:blipFill rotWithShape="1">
          <a:blip r:embed="rId3">
            <a:alphaModFix/>
          </a:blip>
          <a:srcRect/>
          <a:stretch/>
        </p:blipFill>
        <p:spPr>
          <a:xfrm>
            <a:off x="4095103" y="4524838"/>
            <a:ext cx="4001793" cy="2667861"/>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F0FB-48FA-C44A-A3C6-FB9719F5BB88}"/>
              </a:ext>
            </a:extLst>
          </p:cNvPr>
          <p:cNvSpPr>
            <a:spLocks noGrp="1"/>
          </p:cNvSpPr>
          <p:nvPr>
            <p:ph type="title"/>
          </p:nvPr>
        </p:nvSpPr>
        <p:spPr/>
        <p:txBody>
          <a:bodyPr/>
          <a:lstStyle/>
          <a:p>
            <a:r>
              <a:rPr lang="en-US" dirty="0"/>
              <a:t>Atlas 15</a:t>
            </a:r>
          </a:p>
        </p:txBody>
      </p:sp>
      <p:sp>
        <p:nvSpPr>
          <p:cNvPr id="3" name="Content Placeholder 2">
            <a:extLst>
              <a:ext uri="{FF2B5EF4-FFF2-40B4-BE49-F238E27FC236}">
                <a16:creationId xmlns:a16="http://schemas.microsoft.com/office/drawing/2014/main" id="{C2D5EF27-EFD1-6D43-9321-5FDE53D9E3D6}"/>
              </a:ext>
            </a:extLst>
          </p:cNvPr>
          <p:cNvSpPr>
            <a:spLocks noGrp="1"/>
          </p:cNvSpPr>
          <p:nvPr>
            <p:ph idx="1"/>
          </p:nvPr>
        </p:nvSpPr>
        <p:spPr>
          <a:xfrm>
            <a:off x="288758" y="1825624"/>
            <a:ext cx="4504623" cy="4672279"/>
          </a:xfrm>
        </p:spPr>
        <p:txBody>
          <a:bodyPr>
            <a:normAutofit/>
          </a:bodyPr>
          <a:lstStyle/>
          <a:p>
            <a:r>
              <a:rPr lang="en-US" sz="2400" dirty="0"/>
              <a:t>Brings the analysis into the </a:t>
            </a:r>
            <a:r>
              <a:rPr lang="en-US" sz="2400" dirty="0" smtClean="0"/>
              <a:t>21</a:t>
            </a:r>
            <a:r>
              <a:rPr lang="en-US" sz="2400" dirty="0" smtClean="0"/>
              <a:t>st</a:t>
            </a:r>
            <a:r>
              <a:rPr lang="en-US" sz="2400" dirty="0" smtClean="0"/>
              <a:t> </a:t>
            </a:r>
            <a:r>
              <a:rPr lang="en-US" sz="2400" dirty="0"/>
              <a:t>century digital data world.</a:t>
            </a:r>
          </a:p>
          <a:p>
            <a:r>
              <a:rPr lang="en-US" sz="2400" dirty="0"/>
              <a:t>Seamless national analysis instead of regional.</a:t>
            </a:r>
          </a:p>
          <a:p>
            <a:r>
              <a:rPr lang="en-US" sz="2400" dirty="0"/>
              <a:t>Updated every 10 </a:t>
            </a:r>
            <a:r>
              <a:rPr lang="en-US" sz="2400" dirty="0" smtClean="0"/>
              <a:t>years.</a:t>
            </a:r>
            <a:endParaRPr lang="en-US" sz="2400" dirty="0"/>
          </a:p>
          <a:p>
            <a:r>
              <a:rPr lang="en-US" sz="2400" dirty="0"/>
              <a:t>Includes best available projections of future IDF.</a:t>
            </a:r>
          </a:p>
          <a:p>
            <a:r>
              <a:rPr lang="en-US" sz="2400" dirty="0"/>
              <a:t>Enhanced digital availability of data.</a:t>
            </a:r>
          </a:p>
        </p:txBody>
      </p:sp>
      <p:pic>
        <p:nvPicPr>
          <p:cNvPr id="4" name="Picture 3">
            <a:extLst>
              <a:ext uri="{FF2B5EF4-FFF2-40B4-BE49-F238E27FC236}">
                <a16:creationId xmlns:a16="http://schemas.microsoft.com/office/drawing/2014/main" id="{8DAFA7F5-B888-424A-ABA7-FBA9025383B9}"/>
              </a:ext>
            </a:extLst>
          </p:cNvPr>
          <p:cNvPicPr>
            <a:picLocks noChangeAspect="1"/>
          </p:cNvPicPr>
          <p:nvPr/>
        </p:nvPicPr>
        <p:blipFill>
          <a:blip r:embed="rId3"/>
          <a:stretch>
            <a:fillRect/>
          </a:stretch>
        </p:blipFill>
        <p:spPr>
          <a:xfrm>
            <a:off x="5053264" y="495751"/>
            <a:ext cx="6736615" cy="6210317"/>
          </a:xfrm>
          <a:prstGeom prst="rect">
            <a:avLst/>
          </a:prstGeom>
        </p:spPr>
      </p:pic>
    </p:spTree>
    <p:extLst>
      <p:ext uri="{BB962C8B-B14F-4D97-AF65-F5344CB8AC3E}">
        <p14:creationId xmlns:p14="http://schemas.microsoft.com/office/powerpoint/2010/main" val="159818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04B8-4FE1-E446-B94B-30CE9030143E}"/>
              </a:ext>
            </a:extLst>
          </p:cNvPr>
          <p:cNvSpPr>
            <a:spLocks noGrp="1"/>
          </p:cNvSpPr>
          <p:nvPr>
            <p:ph type="title"/>
          </p:nvPr>
        </p:nvSpPr>
        <p:spPr/>
        <p:txBody>
          <a:bodyPr/>
          <a:lstStyle/>
          <a:p>
            <a:r>
              <a:rPr lang="en-US" dirty="0"/>
              <a:t>How do we adjust?</a:t>
            </a:r>
          </a:p>
        </p:txBody>
      </p:sp>
      <p:sp>
        <p:nvSpPr>
          <p:cNvPr id="3" name="Content Placeholder 2">
            <a:extLst>
              <a:ext uri="{FF2B5EF4-FFF2-40B4-BE49-F238E27FC236}">
                <a16:creationId xmlns:a16="http://schemas.microsoft.com/office/drawing/2014/main" id="{E0DF5297-568A-E548-84DD-A91BB935FEBF}"/>
              </a:ext>
            </a:extLst>
          </p:cNvPr>
          <p:cNvSpPr>
            <a:spLocks noGrp="1"/>
          </p:cNvSpPr>
          <p:nvPr>
            <p:ph idx="1"/>
          </p:nvPr>
        </p:nvSpPr>
        <p:spPr>
          <a:xfrm>
            <a:off x="838200" y="1687733"/>
            <a:ext cx="10740992" cy="4907881"/>
          </a:xfrm>
        </p:spPr>
        <p:txBody>
          <a:bodyPr>
            <a:normAutofit/>
          </a:bodyPr>
          <a:lstStyle/>
          <a:p>
            <a:r>
              <a:rPr lang="en-US" b="1" dirty="0"/>
              <a:t>Update the data more frequently.</a:t>
            </a:r>
          </a:p>
          <a:p>
            <a:pPr lvl="1"/>
            <a:r>
              <a:rPr lang="en-US" dirty="0"/>
              <a:t>Atlas 14 IDF curves used by many entities in the US are outdated</a:t>
            </a:r>
          </a:p>
          <a:p>
            <a:pPr lvl="1"/>
            <a:r>
              <a:rPr lang="en-US" dirty="0"/>
              <a:t>Atlas 15 is in process for the entire US with updated methods and data – </a:t>
            </a:r>
            <a:r>
              <a:rPr lang="en-US" dirty="0">
                <a:highlight>
                  <a:srgbClr val="FF0000"/>
                </a:highlight>
              </a:rPr>
              <a:t>Preliminary data expected in 2025</a:t>
            </a:r>
          </a:p>
          <a:p>
            <a:r>
              <a:rPr lang="en-US" b="1" dirty="0">
                <a:solidFill>
                  <a:schemeClr val="bg1"/>
                </a:solidFill>
              </a:rPr>
              <a:t>Use projections of current and expected conditions to estimate design thresholds.</a:t>
            </a:r>
          </a:p>
          <a:p>
            <a:r>
              <a:rPr lang="en-US" b="1" dirty="0">
                <a:solidFill>
                  <a:schemeClr val="tx1">
                    <a:lumMod val="50000"/>
                    <a:lumOff val="50000"/>
                  </a:schemeClr>
                </a:solidFill>
              </a:rPr>
              <a:t>Scale existing guidance up by some factor – depends on:</a:t>
            </a:r>
          </a:p>
          <a:p>
            <a:pPr lvl="1"/>
            <a:r>
              <a:rPr lang="en-US" dirty="0">
                <a:solidFill>
                  <a:schemeClr val="tx1">
                    <a:lumMod val="50000"/>
                    <a:lumOff val="50000"/>
                  </a:schemeClr>
                </a:solidFill>
              </a:rPr>
              <a:t> How we think future changes will develop (largely dependent on GHG policies and implementation).</a:t>
            </a:r>
          </a:p>
          <a:p>
            <a:pPr lvl="1"/>
            <a:r>
              <a:rPr lang="en-US" dirty="0">
                <a:solidFill>
                  <a:schemeClr val="tx1">
                    <a:lumMod val="50000"/>
                    <a:lumOff val="50000"/>
                  </a:schemeClr>
                </a:solidFill>
              </a:rPr>
              <a:t>Different models and analysis techniques give slightly different results.</a:t>
            </a:r>
          </a:p>
          <a:p>
            <a:pPr lvl="1"/>
            <a:r>
              <a:rPr lang="en-US" dirty="0">
                <a:solidFill>
                  <a:schemeClr val="tx1">
                    <a:lumMod val="50000"/>
                    <a:lumOff val="50000"/>
                  </a:schemeClr>
                </a:solidFill>
              </a:rPr>
              <a:t>The timeline of the project (how long in the future do we build for).</a:t>
            </a:r>
          </a:p>
          <a:p>
            <a:pPr lvl="1"/>
            <a:r>
              <a:rPr lang="en-US" dirty="0">
                <a:solidFill>
                  <a:schemeClr val="tx1">
                    <a:lumMod val="50000"/>
                    <a:lumOff val="50000"/>
                  </a:schemeClr>
                </a:solidFill>
              </a:rPr>
              <a:t>Risk of failure (high consequence of failure projects need lower probability of failure designs).</a:t>
            </a:r>
          </a:p>
        </p:txBody>
      </p:sp>
    </p:spTree>
    <p:extLst>
      <p:ext uri="{BB962C8B-B14F-4D97-AF65-F5344CB8AC3E}">
        <p14:creationId xmlns:p14="http://schemas.microsoft.com/office/powerpoint/2010/main" val="20368677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437D-8D38-D003-2228-E2207A35B650}"/>
              </a:ext>
            </a:extLst>
          </p:cNvPr>
          <p:cNvSpPr>
            <a:spLocks noGrp="1"/>
          </p:cNvSpPr>
          <p:nvPr>
            <p:ph type="title"/>
          </p:nvPr>
        </p:nvSpPr>
        <p:spPr>
          <a:xfrm>
            <a:off x="195407" y="107928"/>
            <a:ext cx="7027186" cy="1508760"/>
          </a:xfrm>
        </p:spPr>
        <p:txBody>
          <a:bodyPr/>
          <a:lstStyle/>
          <a:p>
            <a:r>
              <a:rPr lang="en-US" dirty="0"/>
              <a:t>All models are wrong, </a:t>
            </a:r>
            <a:r>
              <a:rPr lang="en-US" dirty="0" smtClean="0"/>
              <a:t>but some </a:t>
            </a:r>
            <a:r>
              <a:rPr lang="en-US" dirty="0"/>
              <a:t>are useful</a:t>
            </a:r>
          </a:p>
        </p:txBody>
      </p:sp>
      <p:sp>
        <p:nvSpPr>
          <p:cNvPr id="3" name="Text Placeholder 2">
            <a:extLst>
              <a:ext uri="{FF2B5EF4-FFF2-40B4-BE49-F238E27FC236}">
                <a16:creationId xmlns:a16="http://schemas.microsoft.com/office/drawing/2014/main" id="{05C2D4BA-1BA8-84B8-D158-B358D2B36EC9}"/>
              </a:ext>
            </a:extLst>
          </p:cNvPr>
          <p:cNvSpPr>
            <a:spLocks noGrp="1"/>
          </p:cNvSpPr>
          <p:nvPr>
            <p:ph type="body" idx="1"/>
          </p:nvPr>
        </p:nvSpPr>
        <p:spPr>
          <a:xfrm>
            <a:off x="195406" y="2415205"/>
            <a:ext cx="7027187" cy="3231959"/>
          </a:xfrm>
        </p:spPr>
        <p:txBody>
          <a:bodyPr>
            <a:normAutofit/>
          </a:bodyPr>
          <a:lstStyle/>
          <a:p>
            <a:r>
              <a:rPr lang="en-US" sz="2400" dirty="0"/>
              <a:t>Different global climate prediction models have different biases in their extreme </a:t>
            </a:r>
            <a:r>
              <a:rPr lang="en-US" sz="2400" dirty="0" smtClean="0"/>
              <a:t>rainfall.</a:t>
            </a:r>
            <a:endParaRPr lang="en-US" sz="2400" dirty="0"/>
          </a:p>
          <a:p>
            <a:r>
              <a:rPr lang="en-US" sz="2400" dirty="0"/>
              <a:t>Most have a low-bias in the East and Southeast, where  convective rainfall is a substantial source of extreme rain and a cause of recent trends.</a:t>
            </a:r>
          </a:p>
          <a:p>
            <a:r>
              <a:rPr lang="en-US" sz="2400" dirty="0"/>
              <a:t>Summertime convective rain (thunderstorms) have to be parameterized at this scale.</a:t>
            </a:r>
          </a:p>
        </p:txBody>
      </p:sp>
      <p:pic>
        <p:nvPicPr>
          <p:cNvPr id="1026" name="Picture 2">
            <a:extLst>
              <a:ext uri="{FF2B5EF4-FFF2-40B4-BE49-F238E27FC236}">
                <a16:creationId xmlns:a16="http://schemas.microsoft.com/office/drawing/2014/main" id="{5903159A-7C28-D4F2-B8AD-CB4FE48FC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6800" y="0"/>
            <a:ext cx="4775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51FFF5-92C9-8EFF-403A-42F4127F86D3}"/>
              </a:ext>
            </a:extLst>
          </p:cNvPr>
          <p:cNvSpPr txBox="1"/>
          <p:nvPr/>
        </p:nvSpPr>
        <p:spPr>
          <a:xfrm>
            <a:off x="133565" y="5473005"/>
            <a:ext cx="7283236" cy="1384995"/>
          </a:xfrm>
          <a:prstGeom prst="rect">
            <a:avLst/>
          </a:prstGeom>
          <a:noFill/>
        </p:spPr>
        <p:txBody>
          <a:bodyPr wrap="square" rtlCol="0">
            <a:spAutoFit/>
          </a:bodyPr>
          <a:lstStyle/>
          <a:p>
            <a:r>
              <a:rPr lang="en-US" dirty="0">
                <a:solidFill>
                  <a:schemeClr val="bg1"/>
                </a:solidFill>
              </a:rPr>
              <a:t>Fig. 6. Bias in the 1981–2005 time mean of bias in annual maximum 1-day precipitation amount (Rx1day). The first panel shows mean annual maximum 1-day precipitation in the reference (CPC) dataset on its native 0.25° x 0.25° grid and uses the color scale along the right edge of the figure. The other panels show bias (dataset minus CPC) on each dataset's native grid and use the color scale along the bottom edge of the figure.  Units are in mm/day. Srivastava et al., 2020 (</a:t>
            </a:r>
            <a:r>
              <a:rPr lang="en-US" dirty="0">
                <a:solidFill>
                  <a:schemeClr val="bg1"/>
                </a:solidFill>
                <a:hlinkClick r:id="rId3" tooltip="Persistent link using digital object identifier">
                  <a:extLst>
                    <a:ext uri="{A12FA001-AC4F-418D-AE19-62706E023703}">
                      <ahyp:hlinkClr xmlns:ahyp="http://schemas.microsoft.com/office/drawing/2018/hyperlinkcolor" xmlns="" val="tx"/>
                    </a:ext>
                  </a:extLst>
                </a:hlinkClick>
              </a:rPr>
              <a:t>https://doi.org/10.1016/j.wace.2020.100268</a:t>
            </a:r>
            <a:r>
              <a:rPr lang="en-US" dirty="0">
                <a:solidFill>
                  <a:schemeClr val="bg1"/>
                </a:solidFill>
              </a:rPr>
              <a:t>)</a:t>
            </a:r>
          </a:p>
        </p:txBody>
      </p:sp>
      <p:sp>
        <p:nvSpPr>
          <p:cNvPr id="5" name="TextBox 4"/>
          <p:cNvSpPr txBox="1"/>
          <p:nvPr/>
        </p:nvSpPr>
        <p:spPr>
          <a:xfrm>
            <a:off x="934377" y="1574570"/>
            <a:ext cx="1172116" cy="307777"/>
          </a:xfrm>
          <a:prstGeom prst="rect">
            <a:avLst/>
          </a:prstGeom>
          <a:noFill/>
        </p:spPr>
        <p:txBody>
          <a:bodyPr wrap="none" rtlCol="0">
            <a:spAutoFit/>
          </a:bodyPr>
          <a:lstStyle/>
          <a:p>
            <a:r>
              <a:rPr lang="en-US" dirty="0" smtClean="0"/>
              <a:t>G. E. P. Box</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834" y="1448843"/>
            <a:ext cx="714963" cy="1075304"/>
          </a:xfrm>
          <a:prstGeom prst="rect">
            <a:avLst/>
          </a:prstGeom>
        </p:spPr>
      </p:pic>
    </p:spTree>
    <p:extLst>
      <p:ext uri="{BB962C8B-B14F-4D97-AF65-F5344CB8AC3E}">
        <p14:creationId xmlns:p14="http://schemas.microsoft.com/office/powerpoint/2010/main" val="29211669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299405" y="415589"/>
            <a:ext cx="7200000" cy="1479479"/>
          </a:xfrm>
          <a:prstGeom prst="rect">
            <a:avLst/>
          </a:prstGeom>
          <a:noFill/>
          <a:ln>
            <a:noFill/>
          </a:ln>
        </p:spPr>
        <p:txBody>
          <a:bodyPr lIns="90000" tIns="46800" rIns="90000" bIns="46800"/>
          <a:lstStyle/>
          <a:p>
            <a:r>
              <a:rPr lang="en-US" sz="3400" spc="-1" dirty="0"/>
              <a:t>Scales of the problem: </a:t>
            </a:r>
          </a:p>
          <a:p>
            <a:r>
              <a:rPr lang="en-US" sz="3400" spc="-1" dirty="0"/>
              <a:t>GCM</a:t>
            </a:r>
          </a:p>
        </p:txBody>
      </p:sp>
      <p:pic>
        <p:nvPicPr>
          <p:cNvPr id="46" name="Main graphic"/>
          <p:cNvPicPr/>
          <p:nvPr/>
        </p:nvPicPr>
        <p:blipFill rotWithShape="1">
          <a:blip r:embed="rId3"/>
          <a:srcRect b="63454"/>
          <a:stretch/>
        </p:blipFill>
        <p:spPr>
          <a:xfrm>
            <a:off x="5729161" y="2191003"/>
            <a:ext cx="6383467" cy="3754047"/>
          </a:xfrm>
          <a:prstGeom prst="rect">
            <a:avLst/>
          </a:prstGeom>
          <a:ln>
            <a:noFill/>
          </a:ln>
        </p:spPr>
      </p:pic>
      <p:sp>
        <p:nvSpPr>
          <p:cNvPr id="2" name="TextBox 1">
            <a:extLst>
              <a:ext uri="{FF2B5EF4-FFF2-40B4-BE49-F238E27FC236}">
                <a16:creationId xmlns:a16="http://schemas.microsoft.com/office/drawing/2014/main" id="{50E953BE-A819-5789-47ED-23F4A908B1AA}"/>
              </a:ext>
            </a:extLst>
          </p:cNvPr>
          <p:cNvSpPr txBox="1"/>
          <p:nvPr/>
        </p:nvSpPr>
        <p:spPr>
          <a:xfrm>
            <a:off x="0" y="6069881"/>
            <a:ext cx="6935056" cy="1077218"/>
          </a:xfrm>
          <a:prstGeom prst="rect">
            <a:avLst/>
          </a:prstGeom>
          <a:noFill/>
        </p:spPr>
        <p:txBody>
          <a:bodyPr wrap="square" rtlCol="0">
            <a:spAutoFit/>
          </a:bodyPr>
          <a:lstStyle/>
          <a:p>
            <a:r>
              <a:rPr lang="en-US" sz="1200" spc="-1" dirty="0">
                <a:solidFill>
                  <a:schemeClr val="bg1"/>
                </a:solidFill>
              </a:rPr>
              <a:t>Coelho eta l., 2022: Potential Impacts of Future Extreme Precipitation Changes on Flood Engineering Design Across the Contiguous United States,</a:t>
            </a:r>
            <a:r>
              <a:rPr lang="en-US" sz="1200" b="1" spc="-1" dirty="0">
                <a:solidFill>
                  <a:schemeClr val="bg1"/>
                </a:solidFill>
              </a:rPr>
              <a:t> </a:t>
            </a:r>
            <a:r>
              <a:rPr lang="en-US" sz="1200" spc="-1" dirty="0">
                <a:solidFill>
                  <a:schemeClr val="bg1"/>
                </a:solidFill>
              </a:rPr>
              <a:t>Water Resources Research, Volume: 58, Issue: 4, First published: 29 March 2022, DOI: (10.1029/2021WR031432) </a:t>
            </a:r>
          </a:p>
          <a:p>
            <a:endParaRPr lang="en-US" sz="1400" spc="-1" dirty="0">
              <a:solidFill>
                <a:schemeClr val="bg1"/>
              </a:solidFill>
            </a:endParaRPr>
          </a:p>
          <a:p>
            <a:endParaRPr lang="en-US" dirty="0">
              <a:solidFill>
                <a:schemeClr val="bg1"/>
              </a:solidFill>
            </a:endParaRPr>
          </a:p>
        </p:txBody>
      </p:sp>
      <p:sp>
        <p:nvSpPr>
          <p:cNvPr id="4" name="Text Placeholder 2">
            <a:extLst>
              <a:ext uri="{FF2B5EF4-FFF2-40B4-BE49-F238E27FC236}">
                <a16:creationId xmlns:a16="http://schemas.microsoft.com/office/drawing/2014/main" id="{43A09F4F-586F-C5E2-C95D-528398517E76}"/>
              </a:ext>
            </a:extLst>
          </p:cNvPr>
          <p:cNvSpPr txBox="1">
            <a:spLocks/>
          </p:cNvSpPr>
          <p:nvPr/>
        </p:nvSpPr>
        <p:spPr>
          <a:xfrm>
            <a:off x="234669" y="2019899"/>
            <a:ext cx="5992351" cy="420624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bg1">
                  <a:lumMod val="95000"/>
                </a:schemeClr>
              </a:buClr>
              <a:buFont typeface="Arial" panose="020B0604020202020204" pitchFamily="34" charset="0"/>
              <a:buChar char="•"/>
            </a:pPr>
            <a:r>
              <a:rPr lang="en-US" sz="2400" dirty="0">
                <a:solidFill>
                  <a:schemeClr val="bg1"/>
                </a:solidFill>
              </a:rPr>
              <a:t>The grid for global scale models is coarse.</a:t>
            </a:r>
          </a:p>
          <a:p>
            <a:pPr marL="285750" indent="-285750">
              <a:buClr>
                <a:schemeClr val="bg1">
                  <a:lumMod val="95000"/>
                </a:schemeClr>
              </a:buClr>
              <a:buFont typeface="Arial" panose="020B0604020202020204" pitchFamily="34" charset="0"/>
              <a:buChar char="•"/>
            </a:pPr>
            <a:endParaRPr lang="en-US" sz="2400" dirty="0">
              <a:solidFill>
                <a:schemeClr val="bg1"/>
              </a:solidFill>
            </a:endParaRPr>
          </a:p>
          <a:p>
            <a:pPr marL="285750" indent="-285750">
              <a:buClr>
                <a:schemeClr val="bg1">
                  <a:lumMod val="95000"/>
                </a:schemeClr>
              </a:buClr>
              <a:buFont typeface="Arial" panose="020B0604020202020204" pitchFamily="34" charset="0"/>
              <a:buChar char="•"/>
            </a:pPr>
            <a:r>
              <a:rPr lang="en-US" sz="2400" dirty="0">
                <a:solidFill>
                  <a:schemeClr val="bg1"/>
                </a:solidFill>
              </a:rPr>
              <a:t>Grid boxes sometimes average </a:t>
            </a:r>
            <a:r>
              <a:rPr lang="en-US" sz="2400" dirty="0" err="1" smtClean="0">
                <a:solidFill>
                  <a:schemeClr val="bg1"/>
                </a:solidFill>
              </a:rPr>
              <a:t>physiographically</a:t>
            </a:r>
            <a:r>
              <a:rPr lang="en-US" sz="2400" dirty="0" smtClean="0">
                <a:solidFill>
                  <a:schemeClr val="bg1"/>
                </a:solidFill>
              </a:rPr>
              <a:t> </a:t>
            </a:r>
            <a:r>
              <a:rPr lang="en-US" sz="2400" dirty="0">
                <a:solidFill>
                  <a:schemeClr val="bg1"/>
                </a:solidFill>
              </a:rPr>
              <a:t>different </a:t>
            </a:r>
            <a:r>
              <a:rPr lang="en-US" sz="2400" dirty="0" smtClean="0">
                <a:solidFill>
                  <a:schemeClr val="bg1"/>
                </a:solidFill>
              </a:rPr>
              <a:t>locations.</a:t>
            </a:r>
            <a:endParaRPr lang="en-US" sz="2400" dirty="0">
              <a:solidFill>
                <a:schemeClr val="bg1"/>
              </a:solidFill>
            </a:endParaRPr>
          </a:p>
          <a:p>
            <a:pPr marL="285750" indent="-285750">
              <a:buClr>
                <a:schemeClr val="bg1">
                  <a:lumMod val="95000"/>
                </a:schemeClr>
              </a:buClr>
              <a:buFont typeface="Arial" panose="020B0604020202020204" pitchFamily="34" charset="0"/>
              <a:buChar char="•"/>
            </a:pPr>
            <a:endParaRPr lang="en-US" sz="2400" dirty="0">
              <a:solidFill>
                <a:schemeClr val="bg1"/>
              </a:solidFill>
            </a:endParaRPr>
          </a:p>
          <a:p>
            <a:pPr marL="285750" indent="-285750">
              <a:buClr>
                <a:schemeClr val="bg1">
                  <a:lumMod val="95000"/>
                </a:schemeClr>
              </a:buClr>
              <a:buFont typeface="Arial" panose="020B0604020202020204" pitchFamily="34" charset="0"/>
              <a:buChar char="•"/>
            </a:pPr>
            <a:r>
              <a:rPr lang="en-US" sz="2400" dirty="0">
                <a:solidFill>
                  <a:schemeClr val="bg1"/>
                </a:solidFill>
              </a:rPr>
              <a:t>Thunderstorms are not dynamically modeled and thus don’t respond dynamically to changing background conditions.</a:t>
            </a:r>
          </a:p>
          <a:p>
            <a:pPr marL="285750" indent="-285750">
              <a:buClr>
                <a:schemeClr val="bg1">
                  <a:lumMod val="95000"/>
                </a:schemeClr>
              </a:buClr>
              <a:buFont typeface="Arial" panose="020B0604020202020204" pitchFamily="34" charset="0"/>
              <a:buChar char="•"/>
            </a:pPr>
            <a:endParaRPr lang="en-US" sz="2400" dirty="0">
              <a:solidFill>
                <a:schemeClr val="bg1"/>
              </a:solidFill>
            </a:endParaRPr>
          </a:p>
          <a:p>
            <a:pPr marL="285750" indent="-285750">
              <a:buClr>
                <a:schemeClr val="bg1">
                  <a:lumMod val="95000"/>
                </a:schemeClr>
              </a:buClr>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2548064588"/>
      </p:ext>
    </p:extLst>
  </p:cSld>
  <p:clrMapOvr>
    <a:masterClrMapping/>
  </p:clrMapOvr>
  <p:transition>
    <p:wipe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92170" y="240300"/>
            <a:ext cx="6503839" cy="451800"/>
          </a:xfrm>
          <a:prstGeom prst="rect">
            <a:avLst/>
          </a:prstGeom>
          <a:noFill/>
          <a:ln>
            <a:noFill/>
          </a:ln>
        </p:spPr>
        <p:txBody>
          <a:bodyPr lIns="90000" tIns="46800" rIns="90000" bIns="46800"/>
          <a:lstStyle/>
          <a:p>
            <a:r>
              <a:rPr lang="en-US" sz="3200" spc="-1" dirty="0"/>
              <a:t>Uncertainties in Future U.S. Extreme Precipitation From Downscaled Climate Projections</a:t>
            </a:r>
          </a:p>
        </p:txBody>
      </p:sp>
      <p:sp>
        <p:nvSpPr>
          <p:cNvPr id="45" name="TextShape 2"/>
          <p:cNvSpPr txBox="1"/>
          <p:nvPr/>
        </p:nvSpPr>
        <p:spPr>
          <a:xfrm>
            <a:off x="445618" y="6632100"/>
            <a:ext cx="8640000" cy="451800"/>
          </a:xfrm>
          <a:prstGeom prst="rect">
            <a:avLst/>
          </a:prstGeom>
          <a:noFill/>
          <a:ln>
            <a:noFill/>
          </a:ln>
        </p:spPr>
        <p:txBody>
          <a:bodyPr lIns="90000" tIns="45000" rIns="90000" bIns="45000"/>
          <a:lstStyle/>
          <a:p>
            <a:r>
              <a:rPr lang="en-US" sz="800" b="1" spc="-1" dirty="0">
                <a:solidFill>
                  <a:schemeClr val="bg1">
                    <a:lumMod val="95000"/>
                  </a:schemeClr>
                </a:solidFill>
              </a:rPr>
              <a:t>Lopez-Cantu et al., 2020 Geophysical Research Letters, Volume: 47, Issue: 9, DOI: (10.1029/2019GL086797) </a:t>
            </a:r>
            <a:endParaRPr lang="en-US" sz="800" spc="-1" dirty="0">
              <a:solidFill>
                <a:schemeClr val="bg1">
                  <a:lumMod val="95000"/>
                </a:schemeClr>
              </a:solidFill>
            </a:endParaRPr>
          </a:p>
        </p:txBody>
      </p:sp>
      <p:pic>
        <p:nvPicPr>
          <p:cNvPr id="46" name="Main graphic"/>
          <p:cNvPicPr/>
          <p:nvPr/>
        </p:nvPicPr>
        <p:blipFill>
          <a:blip r:embed="rId3"/>
          <a:stretch/>
        </p:blipFill>
        <p:spPr>
          <a:xfrm>
            <a:off x="6596009" y="0"/>
            <a:ext cx="5595991" cy="6824426"/>
          </a:xfrm>
          <a:prstGeom prst="rect">
            <a:avLst/>
          </a:prstGeom>
          <a:ln>
            <a:noFill/>
          </a:ln>
        </p:spPr>
      </p:pic>
      <p:sp>
        <p:nvSpPr>
          <p:cNvPr id="2" name="TextBox 1">
            <a:extLst>
              <a:ext uri="{FF2B5EF4-FFF2-40B4-BE49-F238E27FC236}">
                <a16:creationId xmlns:a16="http://schemas.microsoft.com/office/drawing/2014/main" id="{6566B167-8595-20DC-16D9-32429A0A62CC}"/>
              </a:ext>
            </a:extLst>
          </p:cNvPr>
          <p:cNvSpPr txBox="1"/>
          <p:nvPr/>
        </p:nvSpPr>
        <p:spPr>
          <a:xfrm>
            <a:off x="445618" y="2048103"/>
            <a:ext cx="5595991" cy="4154984"/>
          </a:xfrm>
          <a:prstGeom prst="rect">
            <a:avLst/>
          </a:prstGeom>
          <a:noFill/>
        </p:spPr>
        <p:txBody>
          <a:bodyPr wrap="square" rtlCol="0">
            <a:spAutoFit/>
          </a:bodyPr>
          <a:lstStyle/>
          <a:p>
            <a:pPr marL="342900" indent="-342900">
              <a:buClr>
                <a:schemeClr val="bg1"/>
              </a:buClr>
              <a:buFont typeface="Arial" panose="020B0604020202020204" pitchFamily="34" charset="0"/>
              <a:buChar char="•"/>
            </a:pPr>
            <a:r>
              <a:rPr lang="en-US" sz="2400" dirty="0">
                <a:solidFill>
                  <a:schemeClr val="bg1">
                    <a:lumMod val="95000"/>
                  </a:schemeClr>
                </a:solidFill>
              </a:rPr>
              <a:t>Dynamical and statistical downscaling of global GCM could be helpful.</a:t>
            </a:r>
          </a:p>
          <a:p>
            <a:pPr marL="342900" indent="-342900">
              <a:buClr>
                <a:schemeClr val="bg1"/>
              </a:buClr>
              <a:buFont typeface="Arial" panose="020B0604020202020204" pitchFamily="34" charset="0"/>
              <a:buChar char="•"/>
            </a:pPr>
            <a:endParaRPr lang="en-US" sz="2400" dirty="0">
              <a:solidFill>
                <a:schemeClr val="bg1">
                  <a:lumMod val="95000"/>
                </a:schemeClr>
              </a:solidFill>
            </a:endParaRPr>
          </a:p>
          <a:p>
            <a:pPr marL="342900" indent="-342900">
              <a:buClr>
                <a:schemeClr val="bg1"/>
              </a:buClr>
              <a:buFont typeface="Arial" panose="020B0604020202020204" pitchFamily="34" charset="0"/>
              <a:buChar char="•"/>
            </a:pPr>
            <a:r>
              <a:rPr lang="en-US" sz="2400" dirty="0">
                <a:solidFill>
                  <a:schemeClr val="bg1">
                    <a:lumMod val="95000"/>
                  </a:schemeClr>
                </a:solidFill>
              </a:rPr>
              <a:t>Extreme rainfall trends  from different downscaled models differ a lot in both space and the frequency distribution of the rainfall.</a:t>
            </a:r>
          </a:p>
          <a:p>
            <a:pPr marL="342900" indent="-342900">
              <a:buClr>
                <a:schemeClr val="bg1"/>
              </a:buClr>
              <a:buFont typeface="Arial" panose="020B0604020202020204" pitchFamily="34" charset="0"/>
              <a:buChar char="•"/>
            </a:pPr>
            <a:endParaRPr lang="en-US" sz="2400" dirty="0">
              <a:solidFill>
                <a:schemeClr val="bg1">
                  <a:lumMod val="95000"/>
                </a:schemeClr>
              </a:solidFill>
            </a:endParaRPr>
          </a:p>
          <a:p>
            <a:pPr marL="342900" indent="-342900">
              <a:buClr>
                <a:schemeClr val="bg1"/>
              </a:buClr>
              <a:buFont typeface="Arial" panose="020B0604020202020204" pitchFamily="34" charset="0"/>
              <a:buChar char="•"/>
            </a:pPr>
            <a:r>
              <a:rPr lang="en-US" sz="2400" dirty="0">
                <a:solidFill>
                  <a:schemeClr val="bg1">
                    <a:lumMod val="95000"/>
                  </a:schemeClr>
                </a:solidFill>
              </a:rPr>
              <a:t>They also differ in their sensitivity to GHG forcing.</a:t>
            </a:r>
          </a:p>
        </p:txBody>
      </p:sp>
    </p:spTree>
  </p:cSld>
  <p:clrMapOvr>
    <a:masterClrMapping/>
  </p:clrMapOvr>
  <p:transition>
    <p:wipe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A723A-8499-4640-B1B7-07C9F43B7937}"/>
              </a:ext>
            </a:extLst>
          </p:cNvPr>
          <p:cNvSpPr>
            <a:spLocks noGrp="1"/>
          </p:cNvSpPr>
          <p:nvPr>
            <p:ph type="title"/>
          </p:nvPr>
        </p:nvSpPr>
        <p:spPr>
          <a:xfrm>
            <a:off x="347181" y="558101"/>
            <a:ext cx="11497638" cy="857644"/>
          </a:xfrm>
        </p:spPr>
        <p:txBody>
          <a:bodyPr>
            <a:normAutofit fontScale="90000"/>
          </a:bodyPr>
          <a:lstStyle/>
          <a:p>
            <a:r>
              <a:rPr lang="en-US" dirty="0"/>
              <a:t>Convection Permitting Model Projections: Weather Model Run with Future </a:t>
            </a:r>
            <a:br>
              <a:rPr lang="en-US" dirty="0"/>
            </a:br>
            <a:r>
              <a:rPr lang="en-US" dirty="0"/>
              <a:t>Conditions</a:t>
            </a:r>
          </a:p>
        </p:txBody>
      </p:sp>
      <p:pic>
        <p:nvPicPr>
          <p:cNvPr id="4" name="Picture 3">
            <a:extLst>
              <a:ext uri="{FF2B5EF4-FFF2-40B4-BE49-F238E27FC236}">
                <a16:creationId xmlns:a16="http://schemas.microsoft.com/office/drawing/2014/main" id="{ADC0EEB0-4B68-C54E-83D1-408A657AD3C5}"/>
              </a:ext>
            </a:extLst>
          </p:cNvPr>
          <p:cNvPicPr>
            <a:picLocks noChangeAspect="1"/>
          </p:cNvPicPr>
          <p:nvPr/>
        </p:nvPicPr>
        <p:blipFill>
          <a:blip r:embed="rId2"/>
          <a:stretch>
            <a:fillRect/>
          </a:stretch>
        </p:blipFill>
        <p:spPr>
          <a:xfrm>
            <a:off x="3940476" y="986923"/>
            <a:ext cx="8251524" cy="5746597"/>
          </a:xfrm>
          <a:prstGeom prst="rect">
            <a:avLst/>
          </a:prstGeom>
        </p:spPr>
      </p:pic>
      <p:sp>
        <p:nvSpPr>
          <p:cNvPr id="3" name="Content Placeholder 2">
            <a:extLst>
              <a:ext uri="{FF2B5EF4-FFF2-40B4-BE49-F238E27FC236}">
                <a16:creationId xmlns:a16="http://schemas.microsoft.com/office/drawing/2014/main" id="{C7AC7386-53D7-B347-9DD2-03FD51B92BCB}"/>
              </a:ext>
            </a:extLst>
          </p:cNvPr>
          <p:cNvSpPr>
            <a:spLocks noGrp="1"/>
          </p:cNvSpPr>
          <p:nvPr>
            <p:ph idx="1"/>
          </p:nvPr>
        </p:nvSpPr>
        <p:spPr>
          <a:xfrm>
            <a:off x="0" y="1844567"/>
            <a:ext cx="3940476" cy="4791705"/>
          </a:xfrm>
        </p:spPr>
        <p:txBody>
          <a:bodyPr>
            <a:normAutofit lnSpcReduction="10000"/>
          </a:bodyPr>
          <a:lstStyle/>
          <a:p>
            <a:r>
              <a:rPr lang="en-US" dirty="0"/>
              <a:t>Model run 13 </a:t>
            </a:r>
            <a:r>
              <a:rPr lang="en-US" dirty="0" err="1"/>
              <a:t>yrs</a:t>
            </a:r>
            <a:r>
              <a:rPr lang="en-US" dirty="0"/>
              <a:t> with modern background conditions based on </a:t>
            </a:r>
            <a:r>
              <a:rPr lang="en-US" dirty="0" err="1"/>
              <a:t>obs</a:t>
            </a:r>
            <a:r>
              <a:rPr lang="en-US" dirty="0"/>
              <a:t> 2001-2013.</a:t>
            </a:r>
          </a:p>
          <a:p>
            <a:endParaRPr lang="en-US" sz="800" dirty="0"/>
          </a:p>
          <a:p>
            <a:r>
              <a:rPr lang="en-US" dirty="0"/>
              <a:t>Model run 13 </a:t>
            </a:r>
            <a:r>
              <a:rPr lang="en-US" dirty="0" err="1"/>
              <a:t>yrs</a:t>
            </a:r>
            <a:r>
              <a:rPr lang="en-US" dirty="0"/>
              <a:t> with background conditions based on CMIP6 2070-2100, RCP8.5 (business as usual). </a:t>
            </a:r>
          </a:p>
          <a:p>
            <a:endParaRPr lang="en-US" sz="800" dirty="0"/>
          </a:p>
          <a:p>
            <a:r>
              <a:rPr lang="en-US" dirty="0"/>
              <a:t>Difference maps indicate future:</a:t>
            </a:r>
          </a:p>
          <a:p>
            <a:pPr lvl="1"/>
            <a:r>
              <a:rPr lang="en-US" dirty="0"/>
              <a:t>Mostly wetter conditions</a:t>
            </a:r>
          </a:p>
          <a:p>
            <a:pPr lvl="1"/>
            <a:r>
              <a:rPr lang="en-US" dirty="0"/>
              <a:t>Summertime drying in the moderate rainfall</a:t>
            </a:r>
          </a:p>
          <a:p>
            <a:pPr lvl="1"/>
            <a:r>
              <a:rPr lang="en-US" dirty="0"/>
              <a:t>More extreme rainfall.</a:t>
            </a:r>
          </a:p>
        </p:txBody>
      </p:sp>
      <p:sp>
        <p:nvSpPr>
          <p:cNvPr id="5" name="TextBox 4">
            <a:extLst>
              <a:ext uri="{FF2B5EF4-FFF2-40B4-BE49-F238E27FC236}">
                <a16:creationId xmlns:a16="http://schemas.microsoft.com/office/drawing/2014/main" id="{4E1BE3F8-F46E-C64C-B2B2-F5CF25322D81}"/>
              </a:ext>
            </a:extLst>
          </p:cNvPr>
          <p:cNvSpPr txBox="1"/>
          <p:nvPr/>
        </p:nvSpPr>
        <p:spPr>
          <a:xfrm>
            <a:off x="9718308" y="2695073"/>
            <a:ext cx="2338938" cy="646331"/>
          </a:xfrm>
          <a:prstGeom prst="rect">
            <a:avLst/>
          </a:prstGeom>
          <a:noFill/>
        </p:spPr>
        <p:txBody>
          <a:bodyPr wrap="square" rtlCol="0">
            <a:spAutoFit/>
          </a:bodyPr>
          <a:lstStyle/>
          <a:p>
            <a:r>
              <a:rPr lang="en-US" dirty="0"/>
              <a:t>Approx. equivalent to annual max rainfall</a:t>
            </a:r>
          </a:p>
        </p:txBody>
      </p:sp>
    </p:spTree>
    <p:extLst>
      <p:ext uri="{BB962C8B-B14F-4D97-AF65-F5344CB8AC3E}">
        <p14:creationId xmlns:p14="http://schemas.microsoft.com/office/powerpoint/2010/main" val="22520429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B7E03-9538-5E4C-B7F4-3DD503952799}"/>
              </a:ext>
            </a:extLst>
          </p:cNvPr>
          <p:cNvSpPr>
            <a:spLocks noGrp="1"/>
          </p:cNvSpPr>
          <p:nvPr>
            <p:ph type="title"/>
          </p:nvPr>
        </p:nvSpPr>
        <p:spPr/>
        <p:txBody>
          <a:bodyPr/>
          <a:lstStyle/>
          <a:p>
            <a:r>
              <a:rPr lang="en-US" dirty="0" smtClean="0"/>
              <a:t>Summary and </a:t>
            </a:r>
            <a:r>
              <a:rPr lang="en-US" dirty="0"/>
              <a:t>Scientific Motivation for this </a:t>
            </a:r>
            <a:r>
              <a:rPr lang="en-US" dirty="0" smtClean="0"/>
              <a:t>Project</a:t>
            </a:r>
            <a:endParaRPr lang="en-US" dirty="0"/>
          </a:p>
        </p:txBody>
      </p:sp>
      <p:sp>
        <p:nvSpPr>
          <p:cNvPr id="3" name="Content Placeholder 2">
            <a:extLst>
              <a:ext uri="{FF2B5EF4-FFF2-40B4-BE49-F238E27FC236}">
                <a16:creationId xmlns:a16="http://schemas.microsoft.com/office/drawing/2014/main" id="{9BFBE164-FC3D-5545-9D62-88BD2D725E45}"/>
              </a:ext>
            </a:extLst>
          </p:cNvPr>
          <p:cNvSpPr>
            <a:spLocks noGrp="1"/>
          </p:cNvSpPr>
          <p:nvPr>
            <p:ph idx="1"/>
          </p:nvPr>
        </p:nvSpPr>
        <p:spPr/>
        <p:txBody>
          <a:bodyPr/>
          <a:lstStyle/>
          <a:p>
            <a:r>
              <a:rPr lang="en-US" sz="2800" dirty="0"/>
              <a:t>Our local rainfall trends are from convective activity (thunderstorms)</a:t>
            </a:r>
          </a:p>
          <a:p>
            <a:r>
              <a:rPr lang="en-US" sz="2800" dirty="0"/>
              <a:t>How well do the downscaled models capture summer thunderstorms?</a:t>
            </a:r>
          </a:p>
          <a:p>
            <a:pPr lvl="1"/>
            <a:r>
              <a:rPr lang="en-US" sz="2200" dirty="0">
                <a:solidFill>
                  <a:srgbClr val="FFFF00"/>
                </a:solidFill>
              </a:rPr>
              <a:t>Not a strong point </a:t>
            </a:r>
          </a:p>
          <a:p>
            <a:r>
              <a:rPr lang="en-US" sz="2800" dirty="0"/>
              <a:t>What tool do we have available that does capture summer thunderstorm physics?</a:t>
            </a:r>
          </a:p>
          <a:p>
            <a:pPr lvl="1"/>
            <a:r>
              <a:rPr lang="en-US" sz="2200" dirty="0">
                <a:solidFill>
                  <a:srgbClr val="FFFF00"/>
                </a:solidFill>
              </a:rPr>
              <a:t>Super high resolution models (essentially weather models)</a:t>
            </a:r>
          </a:p>
          <a:p>
            <a:r>
              <a:rPr lang="en-US" sz="2800" dirty="0"/>
              <a:t>Does a high resolution model capture recent rainfall patterns and are the projections of future rainfall in the model different from more standard projections?</a:t>
            </a:r>
          </a:p>
          <a:p>
            <a:pPr marL="457200" lvl="1" indent="0">
              <a:buNone/>
            </a:pPr>
            <a:endParaRPr lang="en-US" dirty="0"/>
          </a:p>
        </p:txBody>
      </p:sp>
    </p:spTree>
    <p:extLst>
      <p:ext uri="{BB962C8B-B14F-4D97-AF65-F5344CB8AC3E}">
        <p14:creationId xmlns:p14="http://schemas.microsoft.com/office/powerpoint/2010/main" val="1951389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389614" y="284176"/>
            <a:ext cx="11418073" cy="150876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orbel"/>
              <a:buNone/>
            </a:pPr>
            <a:r>
              <a:rPr lang="en-US"/>
              <a:t>Project Objectives</a:t>
            </a:r>
            <a:endParaRPr/>
          </a:p>
        </p:txBody>
      </p:sp>
      <p:sp>
        <p:nvSpPr>
          <p:cNvPr id="115" name="Google Shape;115;p17"/>
          <p:cNvSpPr txBox="1">
            <a:spLocks noGrp="1"/>
          </p:cNvSpPr>
          <p:nvPr>
            <p:ph type="body" idx="1"/>
          </p:nvPr>
        </p:nvSpPr>
        <p:spPr>
          <a:xfrm>
            <a:off x="389613" y="2011680"/>
            <a:ext cx="11418073" cy="4206240"/>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0"/>
              </a:spcBef>
              <a:spcAft>
                <a:spcPts val="0"/>
              </a:spcAft>
              <a:buSzPts val="2800"/>
              <a:buFont typeface="Corbel"/>
              <a:buAutoNum type="arabicPeriod"/>
            </a:pPr>
            <a:r>
              <a:rPr lang="en-US" sz="2800" b="1"/>
              <a:t>Assess Trends:</a:t>
            </a:r>
            <a:r>
              <a:rPr lang="en-US" sz="2800"/>
              <a:t> Evaluate trends in heavy rainfall statistics relevant for stormwater management designs in Calvert County</a:t>
            </a:r>
            <a:endParaRPr sz="2800"/>
          </a:p>
          <a:p>
            <a:pPr marL="457200" lvl="0" indent="-457200" algn="l" rtl="0">
              <a:lnSpc>
                <a:spcPct val="90000"/>
              </a:lnSpc>
              <a:spcBef>
                <a:spcPts val="1400"/>
              </a:spcBef>
              <a:spcAft>
                <a:spcPts val="0"/>
              </a:spcAft>
              <a:buSzPts val="2800"/>
              <a:buFont typeface="Corbel"/>
              <a:buAutoNum type="arabicPeriod"/>
            </a:pPr>
            <a:r>
              <a:rPr lang="en-US" sz="2800" b="1"/>
              <a:t>Suggest Modifications:</a:t>
            </a:r>
            <a:r>
              <a:rPr lang="en-US" sz="2800"/>
              <a:t> Propose revisions to design thresholds by incorporating the most recent regional climate dynamics and uncertainties</a:t>
            </a:r>
            <a:endParaRPr sz="2800"/>
          </a:p>
          <a:p>
            <a:pPr marL="457200" lvl="0" indent="-457200" algn="l" rtl="0">
              <a:lnSpc>
                <a:spcPct val="90000"/>
              </a:lnSpc>
              <a:spcBef>
                <a:spcPts val="1400"/>
              </a:spcBef>
              <a:spcAft>
                <a:spcPts val="0"/>
              </a:spcAft>
              <a:buSzPts val="2800"/>
              <a:buFont typeface="Corbel"/>
              <a:buAutoNum type="arabicPeriod"/>
            </a:pPr>
            <a:r>
              <a:rPr lang="en-US" sz="2800" b="1"/>
              <a:t>Overall Goal:</a:t>
            </a:r>
            <a:r>
              <a:rPr lang="en-US" sz="2800"/>
              <a:t> Enable Calvert County to adjust regulatory standards, thereby reducing flood risks and impacts</a:t>
            </a:r>
            <a:endParaRPr sz="2800"/>
          </a:p>
          <a:p>
            <a:pPr marL="182880" lvl="0" indent="-5079" algn="l" rtl="0">
              <a:lnSpc>
                <a:spcPct val="90000"/>
              </a:lnSpc>
              <a:spcBef>
                <a:spcPts val="1400"/>
              </a:spcBef>
              <a:spcAft>
                <a:spcPts val="0"/>
              </a:spcAft>
              <a:buSzPts val="2800"/>
              <a:buNone/>
            </a:pPr>
            <a:endParaRPr sz="2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389612" y="149004"/>
            <a:ext cx="11418073" cy="150876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orbel"/>
              <a:buNone/>
            </a:pPr>
            <a:r>
              <a:rPr lang="en-US"/>
              <a:t>Data Sources: A Multi-Dataset Approach</a:t>
            </a:r>
            <a:endParaRPr/>
          </a:p>
        </p:txBody>
      </p:sp>
      <p:sp>
        <p:nvSpPr>
          <p:cNvPr id="121" name="Google Shape;121;p18"/>
          <p:cNvSpPr txBox="1"/>
          <p:nvPr/>
        </p:nvSpPr>
        <p:spPr>
          <a:xfrm>
            <a:off x="389613" y="1140441"/>
            <a:ext cx="114180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a:solidFill>
                  <a:schemeClr val="dk1"/>
                </a:solidFill>
                <a:latin typeface="Corbel"/>
                <a:ea typeface="Corbel"/>
                <a:cs typeface="Corbel"/>
                <a:sym typeface="Corbel"/>
              </a:rPr>
              <a:t>Purpose: Combine historical records with future projections to assess trends</a:t>
            </a:r>
            <a:endParaRPr sz="2400">
              <a:solidFill>
                <a:schemeClr val="dk1"/>
              </a:solidFill>
              <a:latin typeface="Corbel"/>
              <a:ea typeface="Corbel"/>
              <a:cs typeface="Corbel"/>
              <a:sym typeface="Corbel"/>
            </a:endParaRPr>
          </a:p>
        </p:txBody>
      </p:sp>
      <p:sp>
        <p:nvSpPr>
          <p:cNvPr id="122" name="Google Shape;122;p18"/>
          <p:cNvSpPr txBox="1">
            <a:spLocks noGrp="1"/>
          </p:cNvSpPr>
          <p:nvPr>
            <p:ph type="body" idx="1"/>
          </p:nvPr>
        </p:nvSpPr>
        <p:spPr>
          <a:xfrm>
            <a:off x="445272" y="1792936"/>
            <a:ext cx="11362414" cy="5355312"/>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Clr>
                <a:schemeClr val="lt1"/>
              </a:buClr>
              <a:buSzPts val="1800"/>
              <a:buNone/>
            </a:pPr>
            <a:r>
              <a:rPr lang="en-US" sz="1800" b="1" i="0" u="none" strike="noStrike" cap="none">
                <a:solidFill>
                  <a:schemeClr val="lt1"/>
                </a:solidFill>
                <a:latin typeface="Arial"/>
                <a:ea typeface="Arial"/>
                <a:cs typeface="Arial"/>
                <a:sym typeface="Arial"/>
              </a:rPr>
              <a:t>1. NOAA Global Hourly Precipitation (ISD DSI-3505)</a:t>
            </a:r>
            <a:endParaRPr sz="1800" b="0" i="0" u="none" strike="noStrike" cap="none">
              <a:solidFill>
                <a:schemeClr val="lt1"/>
              </a:solidFill>
              <a:latin typeface="Arial"/>
              <a:ea typeface="Arial"/>
              <a:cs typeface="Arial"/>
              <a:sym typeface="Arial"/>
            </a:endParaRPr>
          </a:p>
          <a:p>
            <a:pPr marL="0" lvl="0" indent="0" algn="l" rtl="0">
              <a:lnSpc>
                <a:spcPct val="100000"/>
              </a:lnSpc>
              <a:spcBef>
                <a:spcPts val="0"/>
              </a:spcBef>
              <a:spcAft>
                <a:spcPts val="0"/>
              </a:spcAft>
              <a:buClr>
                <a:schemeClr val="lt1"/>
              </a:buClr>
              <a:buSzPts val="1800"/>
              <a:buNone/>
            </a:pPr>
            <a:r>
              <a:rPr lang="en-US" sz="1800" b="0" i="0" u="none" strike="noStrike" cap="none">
                <a:solidFill>
                  <a:schemeClr val="lt1"/>
                </a:solidFill>
                <a:latin typeface="Arial"/>
                <a:ea typeface="Arial"/>
                <a:cs typeface="Arial"/>
                <a:sym typeface="Arial"/>
              </a:rPr>
              <a:t>Station-based hourly time series (1945–2023); from Calvert, Anne Arundel, St. Mary's Counties; used for long-term trend analysis (24-hour rainfall maxima)</a:t>
            </a:r>
            <a:endParaRPr/>
          </a:p>
          <a:p>
            <a:pPr marL="0" lvl="0" indent="0" algn="l" rtl="0">
              <a:lnSpc>
                <a:spcPct val="100000"/>
              </a:lnSpc>
              <a:spcBef>
                <a:spcPts val="0"/>
              </a:spcBef>
              <a:spcAft>
                <a:spcPts val="0"/>
              </a:spcAft>
              <a:buClr>
                <a:schemeClr val="lt1"/>
              </a:buClr>
              <a:buSzPts val="1800"/>
              <a:buNone/>
            </a:pPr>
            <a:endParaRPr sz="1800" b="0" i="0" u="none" strike="noStrike" cap="none">
              <a:solidFill>
                <a:schemeClr val="lt1"/>
              </a:solidFill>
              <a:latin typeface="Arial"/>
              <a:ea typeface="Arial"/>
              <a:cs typeface="Arial"/>
              <a:sym typeface="Arial"/>
            </a:endParaRPr>
          </a:p>
          <a:p>
            <a:pPr marL="0" lvl="0" indent="0" algn="l" rtl="0">
              <a:lnSpc>
                <a:spcPct val="100000"/>
              </a:lnSpc>
              <a:spcBef>
                <a:spcPts val="0"/>
              </a:spcBef>
              <a:spcAft>
                <a:spcPts val="0"/>
              </a:spcAft>
              <a:buClr>
                <a:schemeClr val="lt1"/>
              </a:buClr>
              <a:buSzPts val="1800"/>
              <a:buNone/>
            </a:pPr>
            <a:r>
              <a:rPr lang="en-US" sz="1800" b="1" i="0" u="none" strike="noStrike" cap="none">
                <a:solidFill>
                  <a:schemeClr val="lt1"/>
                </a:solidFill>
                <a:latin typeface="Arial"/>
                <a:ea typeface="Arial"/>
                <a:cs typeface="Arial"/>
                <a:sym typeface="Arial"/>
              </a:rPr>
              <a:t>2. NOAA Atlas 14 Annual Maxima</a:t>
            </a:r>
            <a:endParaRPr sz="1800" b="0" i="0" u="none" strike="noStrike" cap="none">
              <a:solidFill>
                <a:schemeClr val="lt1"/>
              </a:solidFill>
              <a:latin typeface="Arial"/>
              <a:ea typeface="Arial"/>
              <a:cs typeface="Arial"/>
              <a:sym typeface="Arial"/>
            </a:endParaRPr>
          </a:p>
          <a:p>
            <a:pPr marL="0" lvl="0" indent="0" algn="l" rtl="0">
              <a:lnSpc>
                <a:spcPct val="100000"/>
              </a:lnSpc>
              <a:spcBef>
                <a:spcPts val="0"/>
              </a:spcBef>
              <a:spcAft>
                <a:spcPts val="0"/>
              </a:spcAft>
              <a:buClr>
                <a:schemeClr val="lt1"/>
              </a:buClr>
              <a:buSzPts val="1800"/>
              <a:buNone/>
            </a:pPr>
            <a:r>
              <a:rPr lang="en-US" sz="1800" b="0" i="0" u="none" strike="noStrike" cap="none">
                <a:solidFill>
                  <a:schemeClr val="lt1"/>
                </a:solidFill>
                <a:latin typeface="Arial"/>
                <a:ea typeface="Arial"/>
                <a:cs typeface="Arial"/>
                <a:sym typeface="Arial"/>
              </a:rPr>
              <a:t>Cleaned and processed historical data (1892–2000); also from th</a:t>
            </a:r>
            <a:r>
              <a:rPr lang="en-US" sz="1800">
                <a:latin typeface="Arial"/>
                <a:ea typeface="Arial"/>
                <a:cs typeface="Arial"/>
                <a:sym typeface="Arial"/>
              </a:rPr>
              <a:t>e 3 counties; used </a:t>
            </a:r>
            <a:r>
              <a:rPr lang="en-US" sz="1800" b="0" i="0" u="none" strike="noStrike" cap="none">
                <a:solidFill>
                  <a:schemeClr val="lt1"/>
                </a:solidFill>
                <a:latin typeface="Arial"/>
                <a:ea typeface="Arial"/>
                <a:cs typeface="Arial"/>
                <a:sym typeface="Arial"/>
              </a:rPr>
              <a:t>to assess differences with future expectations using the same IDF estimation methods</a:t>
            </a:r>
            <a:endParaRPr/>
          </a:p>
          <a:p>
            <a:pPr marL="0" lvl="0" indent="0" algn="l" rtl="0">
              <a:lnSpc>
                <a:spcPct val="100000"/>
              </a:lnSpc>
              <a:spcBef>
                <a:spcPts val="0"/>
              </a:spcBef>
              <a:spcAft>
                <a:spcPts val="0"/>
              </a:spcAft>
              <a:buClr>
                <a:schemeClr val="lt1"/>
              </a:buClr>
              <a:buSzPts val="1800"/>
              <a:buNone/>
            </a:pPr>
            <a:endParaRPr sz="1800" b="1" i="0" u="none" strike="noStrike" cap="none">
              <a:solidFill>
                <a:schemeClr val="lt1"/>
              </a:solidFill>
              <a:latin typeface="Arial"/>
              <a:ea typeface="Arial"/>
              <a:cs typeface="Arial"/>
              <a:sym typeface="Arial"/>
            </a:endParaRPr>
          </a:p>
          <a:p>
            <a:pPr marL="0" lvl="0" indent="0" algn="l" rtl="0">
              <a:lnSpc>
                <a:spcPct val="100000"/>
              </a:lnSpc>
              <a:spcBef>
                <a:spcPts val="0"/>
              </a:spcBef>
              <a:spcAft>
                <a:spcPts val="0"/>
              </a:spcAft>
              <a:buClr>
                <a:schemeClr val="lt1"/>
              </a:buClr>
              <a:buSzPts val="1800"/>
              <a:buNone/>
            </a:pPr>
            <a:r>
              <a:rPr lang="en-US" sz="1800" b="1">
                <a:latin typeface="Arial"/>
                <a:ea typeface="Arial"/>
                <a:cs typeface="Arial"/>
                <a:sym typeface="Arial"/>
              </a:rPr>
              <a:t>3. </a:t>
            </a:r>
            <a:r>
              <a:rPr lang="en-US" sz="1800" b="1" i="0" u="none" strike="noStrike" cap="none">
                <a:solidFill>
                  <a:schemeClr val="lt1"/>
                </a:solidFill>
                <a:latin typeface="Arial"/>
                <a:ea typeface="Arial"/>
                <a:cs typeface="Arial"/>
                <a:sym typeface="Arial"/>
              </a:rPr>
              <a:t>NASA IMERG Product</a:t>
            </a:r>
            <a:endParaRPr sz="1800" b="0" i="0" u="none" strike="noStrike" cap="none">
              <a:solidFill>
                <a:schemeClr val="lt1"/>
              </a:solidFill>
              <a:latin typeface="Arial"/>
              <a:ea typeface="Arial"/>
              <a:cs typeface="Arial"/>
              <a:sym typeface="Arial"/>
            </a:endParaRPr>
          </a:p>
          <a:p>
            <a:pPr marL="0" lvl="0" indent="0" algn="l" rtl="0">
              <a:lnSpc>
                <a:spcPct val="100000"/>
              </a:lnSpc>
              <a:spcBef>
                <a:spcPts val="0"/>
              </a:spcBef>
              <a:spcAft>
                <a:spcPts val="0"/>
              </a:spcAft>
              <a:buClr>
                <a:schemeClr val="lt1"/>
              </a:buClr>
              <a:buSzPts val="1800"/>
              <a:buNone/>
            </a:pPr>
            <a:r>
              <a:rPr lang="en-US" sz="1800" b="0" i="0" u="none" strike="noStrike" cap="none">
                <a:solidFill>
                  <a:schemeClr val="lt1"/>
                </a:solidFill>
                <a:latin typeface="Arial"/>
                <a:ea typeface="Arial"/>
                <a:cs typeface="Arial"/>
                <a:sym typeface="Arial"/>
              </a:rPr>
              <a:t>Satellite-derived, ground-truthed gridded precipitation (2001–2022); 30-minute temporal, 0.1° (10 km) spatial resolution; represents recent observational period</a:t>
            </a:r>
            <a:endParaRPr/>
          </a:p>
          <a:p>
            <a:pPr marL="0" lvl="0" indent="0" algn="l" rtl="0">
              <a:lnSpc>
                <a:spcPct val="100000"/>
              </a:lnSpc>
              <a:spcBef>
                <a:spcPts val="0"/>
              </a:spcBef>
              <a:spcAft>
                <a:spcPts val="0"/>
              </a:spcAft>
              <a:buClr>
                <a:schemeClr val="lt1"/>
              </a:buClr>
              <a:buSzPts val="1800"/>
              <a:buNone/>
            </a:pPr>
            <a:endParaRPr sz="1800">
              <a:latin typeface="Arial"/>
              <a:ea typeface="Arial"/>
              <a:cs typeface="Arial"/>
              <a:sym typeface="Arial"/>
            </a:endParaRPr>
          </a:p>
          <a:p>
            <a:pPr marL="0" lvl="0" indent="0" algn="l" rtl="0">
              <a:lnSpc>
                <a:spcPct val="100000"/>
              </a:lnSpc>
              <a:spcBef>
                <a:spcPts val="0"/>
              </a:spcBef>
              <a:spcAft>
                <a:spcPts val="0"/>
              </a:spcAft>
              <a:buClr>
                <a:schemeClr val="lt1"/>
              </a:buClr>
              <a:buSzPts val="1800"/>
              <a:buNone/>
            </a:pPr>
            <a:r>
              <a:rPr lang="en-US" sz="1800" b="1" i="0" u="none" strike="noStrike" cap="none">
                <a:solidFill>
                  <a:schemeClr val="lt1"/>
                </a:solidFill>
                <a:latin typeface="Arial"/>
                <a:ea typeface="Arial"/>
                <a:cs typeface="Arial"/>
                <a:sym typeface="Arial"/>
              </a:rPr>
              <a:t>4. Convection-Permitting Model (CPM) Control Run</a:t>
            </a:r>
            <a:endParaRPr sz="1800" b="0" i="0" u="none" strike="noStrike" cap="none">
              <a:solidFill>
                <a:schemeClr val="lt1"/>
              </a:solidFill>
              <a:latin typeface="Arial"/>
              <a:ea typeface="Arial"/>
              <a:cs typeface="Arial"/>
              <a:sym typeface="Arial"/>
            </a:endParaRPr>
          </a:p>
          <a:p>
            <a:pPr marL="0" lvl="0" indent="0" algn="l" rtl="0">
              <a:lnSpc>
                <a:spcPct val="100000"/>
              </a:lnSpc>
              <a:spcBef>
                <a:spcPts val="0"/>
              </a:spcBef>
              <a:spcAft>
                <a:spcPts val="0"/>
              </a:spcAft>
              <a:buClr>
                <a:schemeClr val="lt1"/>
              </a:buClr>
              <a:buSzPts val="1800"/>
              <a:buNone/>
            </a:pPr>
            <a:r>
              <a:rPr lang="en-US" sz="1800" b="0" i="0" u="none" strike="noStrike" cap="none">
                <a:solidFill>
                  <a:schemeClr val="lt1"/>
                </a:solidFill>
                <a:latin typeface="Arial"/>
                <a:ea typeface="Arial"/>
                <a:cs typeface="Arial"/>
                <a:sym typeface="Arial"/>
              </a:rPr>
              <a:t>Highly-resolved (1-hour, 4 km) historical simulation (2000–2013); baseline for bias correction and comparison with observations. </a:t>
            </a:r>
            <a:r>
              <a:rPr lang="en-US" sz="1800" b="1" i="0" u="none" strike="noStrike" cap="none">
                <a:solidFill>
                  <a:schemeClr val="lt1"/>
                </a:solidFill>
                <a:latin typeface="Arial"/>
                <a:ea typeface="Arial"/>
                <a:cs typeface="Arial"/>
                <a:sym typeface="Arial"/>
              </a:rPr>
              <a:t>Novel component:</a:t>
            </a:r>
            <a:r>
              <a:rPr lang="en-US" sz="1800" b="0" i="0" u="none" strike="noStrike" cap="none">
                <a:solidFill>
                  <a:schemeClr val="lt1"/>
                </a:solidFill>
                <a:latin typeface="Arial"/>
                <a:ea typeface="Arial"/>
                <a:cs typeface="Arial"/>
                <a:sym typeface="Arial"/>
              </a:rPr>
              <a:t> Explicitly includes thunderstorms</a:t>
            </a:r>
            <a:endParaRPr/>
          </a:p>
          <a:p>
            <a:pPr marL="0" lvl="0" indent="0" algn="l" rtl="0">
              <a:lnSpc>
                <a:spcPct val="100000"/>
              </a:lnSpc>
              <a:spcBef>
                <a:spcPts val="0"/>
              </a:spcBef>
              <a:spcAft>
                <a:spcPts val="0"/>
              </a:spcAft>
              <a:buClr>
                <a:schemeClr val="lt1"/>
              </a:buClr>
              <a:buSzPts val="1800"/>
              <a:buNone/>
            </a:pPr>
            <a:endParaRPr sz="1800" b="0" i="0" u="none" strike="noStrike" cap="none">
              <a:solidFill>
                <a:schemeClr val="lt1"/>
              </a:solidFill>
              <a:latin typeface="Arial"/>
              <a:ea typeface="Arial"/>
              <a:cs typeface="Arial"/>
              <a:sym typeface="Arial"/>
            </a:endParaRPr>
          </a:p>
          <a:p>
            <a:pPr marL="0" lvl="0" indent="0" algn="l" rtl="0">
              <a:lnSpc>
                <a:spcPct val="100000"/>
              </a:lnSpc>
              <a:spcBef>
                <a:spcPts val="0"/>
              </a:spcBef>
              <a:spcAft>
                <a:spcPts val="0"/>
              </a:spcAft>
              <a:buClr>
                <a:schemeClr val="lt1"/>
              </a:buClr>
              <a:buSzPts val="1800"/>
              <a:buNone/>
            </a:pPr>
            <a:r>
              <a:rPr lang="en-US" sz="1800" b="1" i="0" u="none" strike="noStrike" cap="none">
                <a:solidFill>
                  <a:schemeClr val="lt1"/>
                </a:solidFill>
                <a:latin typeface="Arial"/>
                <a:ea typeface="Arial"/>
                <a:cs typeface="Arial"/>
                <a:sym typeface="Arial"/>
              </a:rPr>
              <a:t>5. CPM Climate Projections (RCP 8.5)</a:t>
            </a:r>
            <a:endParaRPr sz="1800" b="0" i="0" u="none" strike="noStrike" cap="none">
              <a:solidFill>
                <a:schemeClr val="lt1"/>
              </a:solidFill>
              <a:latin typeface="Arial"/>
              <a:ea typeface="Arial"/>
              <a:cs typeface="Arial"/>
              <a:sym typeface="Arial"/>
            </a:endParaRPr>
          </a:p>
          <a:p>
            <a:pPr marL="0" lvl="0" indent="0" algn="l" rtl="0">
              <a:lnSpc>
                <a:spcPct val="100000"/>
              </a:lnSpc>
              <a:spcBef>
                <a:spcPts val="0"/>
              </a:spcBef>
              <a:spcAft>
                <a:spcPts val="0"/>
              </a:spcAft>
              <a:buClr>
                <a:schemeClr val="lt1"/>
              </a:buClr>
              <a:buSzPts val="1800"/>
              <a:buNone/>
            </a:pPr>
            <a:r>
              <a:rPr lang="en-US" sz="1800" b="0" i="0" u="none" strike="noStrike" cap="none">
                <a:solidFill>
                  <a:schemeClr val="lt1"/>
                </a:solidFill>
                <a:latin typeface="Arial"/>
                <a:ea typeface="Arial"/>
                <a:cs typeface="Arial"/>
                <a:sym typeface="Arial"/>
              </a:rPr>
              <a:t>"Business as usual" climate trajectory (average conditions over 2071–2100); used for future rainfall estimates</a:t>
            </a:r>
            <a:endParaRPr/>
          </a:p>
          <a:p>
            <a:pPr marL="342900" lvl="0" indent="-228600" algn="l" rtl="0">
              <a:lnSpc>
                <a:spcPct val="100000"/>
              </a:lnSpc>
              <a:spcBef>
                <a:spcPts val="0"/>
              </a:spcBef>
              <a:spcAft>
                <a:spcPts val="0"/>
              </a:spcAft>
              <a:buClr>
                <a:schemeClr val="lt1"/>
              </a:buClr>
              <a:buSzPts val="1800"/>
              <a:buFont typeface="Corbe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Statistical Trend Assessment</a:t>
            </a:r>
            <a:endParaRPr lang="en-US" dirty="0"/>
          </a:p>
        </p:txBody>
      </p:sp>
      <p:pic>
        <p:nvPicPr>
          <p:cNvPr id="4" name="Picture 3"/>
          <p:cNvPicPr>
            <a:picLocks noChangeAspect="1"/>
          </p:cNvPicPr>
          <p:nvPr/>
        </p:nvPicPr>
        <p:blipFill>
          <a:blip r:embed="rId2"/>
          <a:stretch>
            <a:fillRect/>
          </a:stretch>
        </p:blipFill>
        <p:spPr>
          <a:xfrm>
            <a:off x="266536" y="1607172"/>
            <a:ext cx="11664228" cy="4965078"/>
          </a:xfrm>
          <a:prstGeom prst="rect">
            <a:avLst/>
          </a:prstGeom>
        </p:spPr>
      </p:pic>
    </p:spTree>
    <p:extLst>
      <p:ext uri="{BB962C8B-B14F-4D97-AF65-F5344CB8AC3E}">
        <p14:creationId xmlns:p14="http://schemas.microsoft.com/office/powerpoint/2010/main" val="3683246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21DB1-04F4-F340-B649-87D729A135C9}"/>
              </a:ext>
            </a:extLst>
          </p:cNvPr>
          <p:cNvSpPr>
            <a:spLocks noGrp="1"/>
          </p:cNvSpPr>
          <p:nvPr>
            <p:ph type="title"/>
          </p:nvPr>
        </p:nvSpPr>
        <p:spPr>
          <a:xfrm>
            <a:off x="158516" y="302971"/>
            <a:ext cx="3440731" cy="1325563"/>
          </a:xfrm>
        </p:spPr>
        <p:txBody>
          <a:bodyPr>
            <a:normAutofit/>
          </a:bodyPr>
          <a:lstStyle/>
          <a:p>
            <a:r>
              <a:rPr lang="en-US" dirty="0"/>
              <a:t>Temperature &amp; Precipitation</a:t>
            </a:r>
          </a:p>
        </p:txBody>
      </p:sp>
      <p:sp>
        <p:nvSpPr>
          <p:cNvPr id="3" name="Content Placeholder 2">
            <a:extLst>
              <a:ext uri="{FF2B5EF4-FFF2-40B4-BE49-F238E27FC236}">
                <a16:creationId xmlns:a16="http://schemas.microsoft.com/office/drawing/2014/main" id="{1669DB0D-4CF0-FA4A-84D7-54E18067E004}"/>
              </a:ext>
            </a:extLst>
          </p:cNvPr>
          <p:cNvSpPr>
            <a:spLocks noGrp="1"/>
          </p:cNvSpPr>
          <p:nvPr>
            <p:ph idx="1"/>
          </p:nvPr>
        </p:nvSpPr>
        <p:spPr>
          <a:xfrm>
            <a:off x="158516" y="1851328"/>
            <a:ext cx="3508709" cy="4351338"/>
          </a:xfrm>
        </p:spPr>
        <p:txBody>
          <a:bodyPr>
            <a:normAutofit/>
          </a:bodyPr>
          <a:lstStyle/>
          <a:p>
            <a:pPr marL="0" indent="0">
              <a:buNone/>
            </a:pPr>
            <a:endParaRPr lang="en-US" dirty="0"/>
          </a:p>
          <a:p>
            <a:pPr marL="0" indent="0">
              <a:buNone/>
            </a:pPr>
            <a:r>
              <a:rPr lang="en-US" dirty="0"/>
              <a:t>Global temperature has been increasing.</a:t>
            </a:r>
          </a:p>
          <a:p>
            <a:pPr marL="0" indent="0">
              <a:buNone/>
            </a:pPr>
            <a:endParaRPr lang="en-US" dirty="0"/>
          </a:p>
          <a:p>
            <a:pPr marL="0" indent="0">
              <a:buNone/>
            </a:pPr>
            <a:r>
              <a:rPr lang="en-US" dirty="0"/>
              <a:t>A warmer atmosphere holds more water.</a:t>
            </a:r>
          </a:p>
          <a:p>
            <a:pPr marL="0" indent="0">
              <a:buNone/>
            </a:pPr>
            <a:endParaRPr lang="en-US" dirty="0"/>
          </a:p>
          <a:p>
            <a:pPr marL="0" indent="0">
              <a:buNone/>
            </a:pPr>
            <a:r>
              <a:rPr lang="en-US" dirty="0"/>
              <a:t>The amount of moisture in the atmosphere available for precipitation has also </a:t>
            </a:r>
            <a:r>
              <a:rPr lang="en-US" dirty="0" smtClean="0"/>
              <a:t>increased.</a:t>
            </a:r>
            <a:endParaRPr lang="en-US" dirty="0"/>
          </a:p>
        </p:txBody>
      </p:sp>
      <p:pic>
        <p:nvPicPr>
          <p:cNvPr id="5" name="Picture 4">
            <a:extLst>
              <a:ext uri="{FF2B5EF4-FFF2-40B4-BE49-F238E27FC236}">
                <a16:creationId xmlns:a16="http://schemas.microsoft.com/office/drawing/2014/main" id="{B20E265A-EED1-524B-9DCE-D66FE738195D}"/>
              </a:ext>
            </a:extLst>
          </p:cNvPr>
          <p:cNvPicPr>
            <a:picLocks noChangeAspect="1"/>
          </p:cNvPicPr>
          <p:nvPr/>
        </p:nvPicPr>
        <p:blipFill>
          <a:blip r:embed="rId2"/>
          <a:stretch>
            <a:fillRect/>
          </a:stretch>
        </p:blipFill>
        <p:spPr>
          <a:xfrm>
            <a:off x="3667225" y="524802"/>
            <a:ext cx="8344635" cy="6333198"/>
          </a:xfrm>
          <a:prstGeom prst="rect">
            <a:avLst/>
          </a:prstGeom>
        </p:spPr>
      </p:pic>
      <p:sp>
        <p:nvSpPr>
          <p:cNvPr id="6" name="TextBox 5">
            <a:extLst>
              <a:ext uri="{FF2B5EF4-FFF2-40B4-BE49-F238E27FC236}">
                <a16:creationId xmlns:a16="http://schemas.microsoft.com/office/drawing/2014/main" id="{E3122FEF-6CC0-9242-B2E7-C96F778E4358}"/>
              </a:ext>
            </a:extLst>
          </p:cNvPr>
          <p:cNvSpPr txBox="1"/>
          <p:nvPr/>
        </p:nvSpPr>
        <p:spPr>
          <a:xfrm>
            <a:off x="158516" y="6352674"/>
            <a:ext cx="2806065" cy="369332"/>
          </a:xfrm>
          <a:prstGeom prst="rect">
            <a:avLst/>
          </a:prstGeom>
          <a:noFill/>
        </p:spPr>
        <p:txBody>
          <a:bodyPr wrap="square" rtlCol="0">
            <a:spAutoFit/>
          </a:bodyPr>
          <a:lstStyle/>
          <a:p>
            <a:r>
              <a:rPr lang="en-US" dirty="0"/>
              <a:t>Wan et al 2024</a:t>
            </a:r>
          </a:p>
        </p:txBody>
      </p:sp>
      <p:sp>
        <p:nvSpPr>
          <p:cNvPr id="7" name="TextBox 6">
            <a:extLst>
              <a:ext uri="{FF2B5EF4-FFF2-40B4-BE49-F238E27FC236}">
                <a16:creationId xmlns:a16="http://schemas.microsoft.com/office/drawing/2014/main" id="{907E0C5E-C6CC-474E-8F9E-A99BD10448E4}"/>
              </a:ext>
            </a:extLst>
          </p:cNvPr>
          <p:cNvSpPr txBox="1"/>
          <p:nvPr/>
        </p:nvSpPr>
        <p:spPr>
          <a:xfrm>
            <a:off x="6479800" y="229221"/>
            <a:ext cx="3260316" cy="369332"/>
          </a:xfrm>
          <a:prstGeom prst="rect">
            <a:avLst/>
          </a:prstGeom>
          <a:noFill/>
        </p:spPr>
        <p:txBody>
          <a:bodyPr wrap="none" rtlCol="0">
            <a:spAutoFit/>
          </a:bodyPr>
          <a:lstStyle/>
          <a:p>
            <a:r>
              <a:rPr lang="en-US" dirty="0"/>
              <a:t>Global Precipitable Water Trends</a:t>
            </a:r>
          </a:p>
        </p:txBody>
      </p:sp>
    </p:spTree>
    <p:extLst>
      <p:ext uri="{BB962C8B-B14F-4D97-AF65-F5344CB8AC3E}">
        <p14:creationId xmlns:p14="http://schemas.microsoft.com/office/powerpoint/2010/main" val="42504335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389614" y="284176"/>
            <a:ext cx="11418073" cy="150876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orbel"/>
              <a:buNone/>
            </a:pPr>
            <a:r>
              <a:rPr lang="en-US"/>
              <a:t>Methods: Trend Assessment in Observational Data</a:t>
            </a:r>
            <a:endParaRPr/>
          </a:p>
        </p:txBody>
      </p:sp>
      <p:sp>
        <p:nvSpPr>
          <p:cNvPr id="128" name="Google Shape;128;p19"/>
          <p:cNvSpPr txBox="1">
            <a:spLocks noGrp="1"/>
          </p:cNvSpPr>
          <p:nvPr>
            <p:ph type="body" idx="1"/>
          </p:nvPr>
        </p:nvSpPr>
        <p:spPr>
          <a:xfrm>
            <a:off x="389613" y="1930987"/>
            <a:ext cx="11418073" cy="1346516"/>
          </a:xfrm>
          <a:prstGeom prst="rect">
            <a:avLst/>
          </a:prstGeom>
          <a:blipFill rotWithShape="1">
            <a:blip r:embed="rId3">
              <a:alphaModFix/>
            </a:blip>
            <a:srcRect/>
            <a:stretch>
              <a:fillRect l="-1118" t="-7241" r="-1228" b="-212379"/>
            </a:stretch>
          </a:blip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200"/>
              <a:buNone/>
            </a:pPr>
            <a:r>
              <a:rPr lang="en-US" dirty="0"/>
              <a:t> </a:t>
            </a:r>
            <a:endParaRPr dirty="0"/>
          </a:p>
        </p:txBody>
      </p:sp>
      <p:sp>
        <p:nvSpPr>
          <p:cNvPr id="4" name="Google Shape;128;p19"/>
          <p:cNvSpPr txBox="1">
            <a:spLocks/>
          </p:cNvSpPr>
          <p:nvPr/>
        </p:nvSpPr>
        <p:spPr>
          <a:xfrm>
            <a:off x="413948" y="5381203"/>
            <a:ext cx="11418073" cy="2340485"/>
          </a:xfrm>
          <a:prstGeom prst="rect">
            <a:avLst/>
          </a:prstGeom>
          <a:blipFill rotWithShape="1">
            <a:blip r:embed="rId3">
              <a:alphaModFix/>
            </a:blip>
            <a:srcRect/>
            <a:stretch>
              <a:fillRect l="-409" t="-84228" r="-1937" b="346"/>
            </a:stretch>
          </a:blip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lt1"/>
              </a:buClr>
              <a:buSzPts val="1800"/>
              <a:buFont typeface="Noto Sans Symbols"/>
              <a:buChar char="▪"/>
              <a:defRPr sz="2200" b="0" i="0" u="none" strike="noStrike" cap="none">
                <a:solidFill>
                  <a:schemeClr val="lt1"/>
                </a:solidFill>
                <a:latin typeface="Corbel"/>
                <a:ea typeface="Corbel"/>
                <a:cs typeface="Corbel"/>
                <a:sym typeface="Corbel"/>
              </a:defRPr>
            </a:lvl1pPr>
            <a:lvl2pPr marL="914400" marR="0" lvl="1" indent="-342900" algn="l" rtl="0">
              <a:lnSpc>
                <a:spcPct val="90000"/>
              </a:lnSpc>
              <a:spcBef>
                <a:spcPts val="200"/>
              </a:spcBef>
              <a:spcAft>
                <a:spcPts val="0"/>
              </a:spcAft>
              <a:buClr>
                <a:schemeClr val="lt1"/>
              </a:buClr>
              <a:buSzPts val="1800"/>
              <a:buFont typeface="Noto Sans Symbols"/>
              <a:buChar char="▪"/>
              <a:defRPr sz="2000" b="0" i="0" u="none" strike="noStrike" cap="none">
                <a:solidFill>
                  <a:schemeClr val="lt1"/>
                </a:solidFill>
                <a:latin typeface="Corbel"/>
                <a:ea typeface="Corbel"/>
                <a:cs typeface="Corbel"/>
                <a:sym typeface="Corbel"/>
              </a:defRPr>
            </a:lvl2pPr>
            <a:lvl3pPr marL="1371600" marR="0" lvl="2" indent="-342900" algn="l" rtl="0">
              <a:lnSpc>
                <a:spcPct val="90000"/>
              </a:lnSpc>
              <a:spcBef>
                <a:spcPts val="400"/>
              </a:spcBef>
              <a:spcAft>
                <a:spcPts val="0"/>
              </a:spcAft>
              <a:buClr>
                <a:schemeClr val="lt1"/>
              </a:buClr>
              <a:buSzPts val="1800"/>
              <a:buFont typeface="Noto Sans Symbols"/>
              <a:buChar char="▪"/>
              <a:defRPr sz="1800" b="0" i="0" u="none" strike="noStrike" cap="none">
                <a:solidFill>
                  <a:schemeClr val="lt1"/>
                </a:solidFill>
                <a:latin typeface="Corbel"/>
                <a:ea typeface="Corbel"/>
                <a:cs typeface="Corbel"/>
                <a:sym typeface="Corbel"/>
              </a:defRPr>
            </a:lvl3pPr>
            <a:lvl4pPr marL="1828800" marR="0" lvl="3" indent="-342900" algn="l" rtl="0">
              <a:lnSpc>
                <a:spcPct val="90000"/>
              </a:lnSpc>
              <a:spcBef>
                <a:spcPts val="400"/>
              </a:spcBef>
              <a:spcAft>
                <a:spcPts val="0"/>
              </a:spcAft>
              <a:buClr>
                <a:schemeClr val="lt1"/>
              </a:buClr>
              <a:buSzPts val="1800"/>
              <a:buFont typeface="Noto Sans Symbols"/>
              <a:buChar char="▪"/>
              <a:defRPr sz="1600" b="0" i="0" u="none" strike="noStrike" cap="none">
                <a:solidFill>
                  <a:schemeClr val="lt1"/>
                </a:solidFill>
                <a:latin typeface="Corbel"/>
                <a:ea typeface="Corbel"/>
                <a:cs typeface="Corbel"/>
                <a:sym typeface="Corbel"/>
              </a:defRPr>
            </a:lvl4pPr>
            <a:lvl5pPr marL="2286000" marR="0" lvl="4" indent="-342900" algn="l" rtl="0">
              <a:lnSpc>
                <a:spcPct val="90000"/>
              </a:lnSpc>
              <a:spcBef>
                <a:spcPts val="400"/>
              </a:spcBef>
              <a:spcAft>
                <a:spcPts val="0"/>
              </a:spcAft>
              <a:buClr>
                <a:schemeClr val="lt1"/>
              </a:buClr>
              <a:buSzPts val="1800"/>
              <a:buFont typeface="Noto Sans Symbols"/>
              <a:buChar char="▪"/>
              <a:defRPr sz="1600" b="0" i="0" u="none" strike="noStrike" cap="none">
                <a:solidFill>
                  <a:schemeClr val="lt1"/>
                </a:solidFill>
                <a:latin typeface="Corbel"/>
                <a:ea typeface="Corbel"/>
                <a:cs typeface="Corbel"/>
                <a:sym typeface="Corbel"/>
              </a:defRPr>
            </a:lvl5pPr>
            <a:lvl6pPr marL="2743200" marR="0" lvl="5" indent="-342900" algn="l" rtl="0">
              <a:lnSpc>
                <a:spcPct val="90000"/>
              </a:lnSpc>
              <a:spcBef>
                <a:spcPts val="400"/>
              </a:spcBef>
              <a:spcAft>
                <a:spcPts val="0"/>
              </a:spcAft>
              <a:buClr>
                <a:schemeClr val="lt1"/>
              </a:buClr>
              <a:buSzPts val="1800"/>
              <a:buFont typeface="Noto Sans Symbols"/>
              <a:buChar char="▪"/>
              <a:defRPr sz="1600" b="0" i="0" u="none" strike="noStrike" cap="none">
                <a:solidFill>
                  <a:schemeClr val="lt1"/>
                </a:solidFill>
                <a:latin typeface="Corbel"/>
                <a:ea typeface="Corbel"/>
                <a:cs typeface="Corbel"/>
                <a:sym typeface="Corbel"/>
              </a:defRPr>
            </a:lvl6pPr>
            <a:lvl7pPr marL="3200400" marR="0" lvl="6" indent="-342900" algn="l" rtl="0">
              <a:lnSpc>
                <a:spcPct val="90000"/>
              </a:lnSpc>
              <a:spcBef>
                <a:spcPts val="400"/>
              </a:spcBef>
              <a:spcAft>
                <a:spcPts val="0"/>
              </a:spcAft>
              <a:buClr>
                <a:schemeClr val="lt1"/>
              </a:buClr>
              <a:buSzPts val="1800"/>
              <a:buFont typeface="Noto Sans Symbols"/>
              <a:buChar char="▪"/>
              <a:defRPr sz="1600" b="0" i="0" u="none" strike="noStrike" cap="none">
                <a:solidFill>
                  <a:schemeClr val="lt1"/>
                </a:solidFill>
                <a:latin typeface="Corbel"/>
                <a:ea typeface="Corbel"/>
                <a:cs typeface="Corbel"/>
                <a:sym typeface="Corbel"/>
              </a:defRPr>
            </a:lvl7pPr>
            <a:lvl8pPr marL="3657600" marR="0" lvl="7" indent="-342900" algn="l" rtl="0">
              <a:lnSpc>
                <a:spcPct val="90000"/>
              </a:lnSpc>
              <a:spcBef>
                <a:spcPts val="400"/>
              </a:spcBef>
              <a:spcAft>
                <a:spcPts val="0"/>
              </a:spcAft>
              <a:buClr>
                <a:schemeClr val="lt1"/>
              </a:buClr>
              <a:buSzPts val="1800"/>
              <a:buFont typeface="Noto Sans Symbols"/>
              <a:buChar char="▪"/>
              <a:defRPr sz="1600" b="0" i="0" u="none" strike="noStrike" cap="none">
                <a:solidFill>
                  <a:schemeClr val="lt1"/>
                </a:solidFill>
                <a:latin typeface="Corbel"/>
                <a:ea typeface="Corbel"/>
                <a:cs typeface="Corbel"/>
                <a:sym typeface="Corbel"/>
              </a:defRPr>
            </a:lvl8pPr>
            <a:lvl9pPr marL="4114800" marR="0" lvl="8" indent="-342900" algn="l" rtl="0">
              <a:lnSpc>
                <a:spcPct val="90000"/>
              </a:lnSpc>
              <a:spcBef>
                <a:spcPts val="400"/>
              </a:spcBef>
              <a:spcAft>
                <a:spcPts val="400"/>
              </a:spcAft>
              <a:buClr>
                <a:schemeClr val="lt1"/>
              </a:buClr>
              <a:buSzPts val="1800"/>
              <a:buFont typeface="Noto Sans Symbols"/>
              <a:buChar char="▪"/>
              <a:defRPr sz="1600" b="0" i="0" u="none" strike="noStrike" cap="none">
                <a:solidFill>
                  <a:schemeClr val="lt1"/>
                </a:solidFill>
                <a:latin typeface="Corbel"/>
                <a:ea typeface="Corbel"/>
                <a:cs typeface="Corbel"/>
                <a:sym typeface="Corbel"/>
              </a:defRPr>
            </a:lvl9pPr>
          </a:lstStyle>
          <a:p>
            <a:pPr marL="0" indent="0">
              <a:spcBef>
                <a:spcPts val="0"/>
              </a:spcBef>
              <a:buSzPts val="2200"/>
              <a:buFont typeface="Noto Sans Symbols"/>
              <a:buNone/>
            </a:pPr>
            <a:r>
              <a:rPr lang="en-US" smtClean="0"/>
              <a:t> </a:t>
            </a:r>
            <a:endParaRPr lang="en-US" dirty="0"/>
          </a:p>
        </p:txBody>
      </p:sp>
      <p:pic>
        <p:nvPicPr>
          <p:cNvPr id="2" name="Picture 1"/>
          <p:cNvPicPr>
            <a:picLocks noChangeAspect="1"/>
          </p:cNvPicPr>
          <p:nvPr/>
        </p:nvPicPr>
        <p:blipFill>
          <a:blip r:embed="rId4"/>
          <a:stretch>
            <a:fillRect/>
          </a:stretch>
        </p:blipFill>
        <p:spPr>
          <a:xfrm>
            <a:off x="653520" y="3485352"/>
            <a:ext cx="4007550" cy="574534"/>
          </a:xfrm>
          <a:prstGeom prst="rect">
            <a:avLst/>
          </a:prstGeom>
        </p:spPr>
      </p:pic>
      <p:pic>
        <p:nvPicPr>
          <p:cNvPr id="3" name="Picture 2"/>
          <p:cNvPicPr>
            <a:picLocks noChangeAspect="1"/>
          </p:cNvPicPr>
          <p:nvPr/>
        </p:nvPicPr>
        <p:blipFill>
          <a:blip r:embed="rId5"/>
          <a:stretch>
            <a:fillRect/>
          </a:stretch>
        </p:blipFill>
        <p:spPr>
          <a:xfrm>
            <a:off x="653520" y="4197937"/>
            <a:ext cx="3861836" cy="636567"/>
          </a:xfrm>
          <a:prstGeom prst="rect">
            <a:avLst/>
          </a:prstGeom>
        </p:spPr>
      </p:pic>
      <p:pic>
        <p:nvPicPr>
          <p:cNvPr id="5" name="Picture 4"/>
          <p:cNvPicPr>
            <a:picLocks noChangeAspect="1"/>
          </p:cNvPicPr>
          <p:nvPr/>
        </p:nvPicPr>
        <p:blipFill>
          <a:blip r:embed="rId6"/>
          <a:stretch>
            <a:fillRect/>
          </a:stretch>
        </p:blipFill>
        <p:spPr>
          <a:xfrm>
            <a:off x="5454506" y="3488147"/>
            <a:ext cx="4393502" cy="568943"/>
          </a:xfrm>
          <a:prstGeom prst="rect">
            <a:avLst/>
          </a:prstGeom>
        </p:spPr>
      </p:pic>
      <p:pic>
        <p:nvPicPr>
          <p:cNvPr id="6" name="Picture 5"/>
          <p:cNvPicPr>
            <a:picLocks noChangeAspect="1"/>
          </p:cNvPicPr>
          <p:nvPr/>
        </p:nvPicPr>
        <p:blipFill>
          <a:blip r:embed="rId7"/>
          <a:stretch>
            <a:fillRect/>
          </a:stretch>
        </p:blipFill>
        <p:spPr>
          <a:xfrm>
            <a:off x="5454506" y="4834504"/>
            <a:ext cx="2362400" cy="522215"/>
          </a:xfrm>
          <a:prstGeom prst="rect">
            <a:avLst/>
          </a:prstGeom>
        </p:spPr>
      </p:pic>
      <p:grpSp>
        <p:nvGrpSpPr>
          <p:cNvPr id="8" name="Group 7"/>
          <p:cNvGrpSpPr/>
          <p:nvPr/>
        </p:nvGrpSpPr>
        <p:grpSpPr>
          <a:xfrm>
            <a:off x="5454506" y="4150203"/>
            <a:ext cx="4393502" cy="568943"/>
            <a:chOff x="5454506" y="4150203"/>
            <a:chExt cx="4393502" cy="568943"/>
          </a:xfrm>
        </p:grpSpPr>
        <p:pic>
          <p:nvPicPr>
            <p:cNvPr id="7" name="Picture 6"/>
            <p:cNvPicPr>
              <a:picLocks noChangeAspect="1"/>
            </p:cNvPicPr>
            <p:nvPr/>
          </p:nvPicPr>
          <p:blipFill>
            <a:blip r:embed="rId8"/>
            <a:stretch>
              <a:fillRect/>
            </a:stretch>
          </p:blipFill>
          <p:spPr>
            <a:xfrm>
              <a:off x="6870613" y="4157262"/>
              <a:ext cx="2977395" cy="559783"/>
            </a:xfrm>
            <a:prstGeom prst="rect">
              <a:avLst/>
            </a:prstGeom>
          </p:spPr>
        </p:pic>
        <p:pic>
          <p:nvPicPr>
            <p:cNvPr id="10" name="Picture 9"/>
            <p:cNvPicPr>
              <a:picLocks noChangeAspect="1"/>
            </p:cNvPicPr>
            <p:nvPr/>
          </p:nvPicPr>
          <p:blipFill rotWithShape="1">
            <a:blip r:embed="rId6"/>
            <a:srcRect r="57096"/>
            <a:stretch/>
          </p:blipFill>
          <p:spPr>
            <a:xfrm>
              <a:off x="5454506" y="4150203"/>
              <a:ext cx="1884970" cy="568943"/>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389614" y="284176"/>
            <a:ext cx="11418073" cy="150876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orbel"/>
              <a:buNone/>
            </a:pPr>
            <a:r>
              <a:rPr lang="en-US"/>
              <a:t>Methods: Bias Correction of Climate Model Output</a:t>
            </a:r>
            <a:endParaRPr/>
          </a:p>
        </p:txBody>
      </p:sp>
      <p:sp>
        <p:nvSpPr>
          <p:cNvPr id="134" name="Google Shape;134;p20"/>
          <p:cNvSpPr txBox="1">
            <a:spLocks noGrp="1"/>
          </p:cNvSpPr>
          <p:nvPr>
            <p:ph type="body" idx="1"/>
          </p:nvPr>
        </p:nvSpPr>
        <p:spPr>
          <a:xfrm>
            <a:off x="389613" y="2011679"/>
            <a:ext cx="11585051" cy="460380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200"/>
              <a:buNone/>
            </a:pPr>
            <a:r>
              <a:rPr lang="en-US" b="1"/>
              <a:t>Purpose: </a:t>
            </a:r>
            <a:r>
              <a:rPr lang="en-US"/>
              <a:t>Match the distribution of observed precipitation and climate model output for the same period</a:t>
            </a:r>
            <a:endParaRPr/>
          </a:p>
          <a:p>
            <a:pPr marL="411480" lvl="1" indent="-182880" algn="l" rtl="0">
              <a:lnSpc>
                <a:spcPct val="90000"/>
              </a:lnSpc>
              <a:spcBef>
                <a:spcPts val="400"/>
              </a:spcBef>
              <a:spcAft>
                <a:spcPts val="0"/>
              </a:spcAft>
              <a:buSzPts val="2000"/>
              <a:buChar char="▪"/>
            </a:pPr>
            <a:r>
              <a:rPr lang="en-US"/>
              <a:t>Enables accurate estimation of future climate dynamics</a:t>
            </a:r>
            <a:endParaRPr/>
          </a:p>
          <a:p>
            <a:pPr marL="0" lvl="0" indent="0" algn="l" rtl="0">
              <a:lnSpc>
                <a:spcPct val="90000"/>
              </a:lnSpc>
              <a:spcBef>
                <a:spcPts val="1600"/>
              </a:spcBef>
              <a:spcAft>
                <a:spcPts val="0"/>
              </a:spcAft>
              <a:buSzPts val="2200"/>
              <a:buNone/>
            </a:pPr>
            <a:r>
              <a:rPr lang="en-US" b="1"/>
              <a:t>Method Selection: </a:t>
            </a:r>
            <a:r>
              <a:rPr lang="en-US"/>
              <a:t>10-fold cross-validation using NASA (observed) and CPM control run (model) hourly precipitation (2001–2012)</a:t>
            </a:r>
            <a:endParaRPr/>
          </a:p>
          <a:p>
            <a:pPr marL="0" lvl="0" indent="0" algn="l" rtl="0">
              <a:lnSpc>
                <a:spcPct val="90000"/>
              </a:lnSpc>
              <a:spcBef>
                <a:spcPts val="1400"/>
              </a:spcBef>
              <a:spcAft>
                <a:spcPts val="0"/>
              </a:spcAft>
              <a:buSzPts val="2200"/>
              <a:buNone/>
            </a:pPr>
            <a:r>
              <a:rPr lang="en-US" b="1"/>
              <a:t>Quantile Mapping Methods Assessed</a:t>
            </a:r>
            <a:endParaRPr b="1"/>
          </a:p>
          <a:p>
            <a:pPr marL="411480" lvl="1" indent="-182880" algn="l" rtl="0">
              <a:lnSpc>
                <a:spcPct val="90000"/>
              </a:lnSpc>
              <a:spcBef>
                <a:spcPts val="400"/>
              </a:spcBef>
              <a:spcAft>
                <a:spcPts val="0"/>
              </a:spcAft>
              <a:buSzPts val="2000"/>
              <a:buChar char="▪"/>
            </a:pPr>
            <a:r>
              <a:rPr lang="en-US"/>
              <a:t>PTF (Parametric Transformations): Exponential tendency to an asymptote</a:t>
            </a:r>
            <a:endParaRPr/>
          </a:p>
          <a:p>
            <a:pPr marL="411480" lvl="1" indent="-182880" algn="l" rtl="0">
              <a:lnSpc>
                <a:spcPct val="90000"/>
              </a:lnSpc>
              <a:spcBef>
                <a:spcPts val="600"/>
              </a:spcBef>
              <a:spcAft>
                <a:spcPts val="0"/>
              </a:spcAft>
              <a:buSzPts val="2000"/>
              <a:buChar char="▪"/>
            </a:pPr>
            <a:r>
              <a:rPr lang="en-US"/>
              <a:t>DIST (Distribution Derived): Bernoulli-Gamma mixture distribution</a:t>
            </a:r>
            <a:endParaRPr/>
          </a:p>
          <a:p>
            <a:pPr marL="411480" lvl="1" indent="-182880" algn="l" rtl="0">
              <a:lnSpc>
                <a:spcPct val="90000"/>
              </a:lnSpc>
              <a:spcBef>
                <a:spcPts val="600"/>
              </a:spcBef>
              <a:spcAft>
                <a:spcPts val="0"/>
              </a:spcAft>
              <a:buSzPts val="2000"/>
              <a:buChar char="▪"/>
            </a:pPr>
            <a:r>
              <a:rPr lang="en-US"/>
              <a:t>QUANT / RQUANT (Nonparametric Quantile Mapping): Empirical and robust empirical quantiles</a:t>
            </a:r>
            <a:endParaRPr/>
          </a:p>
          <a:p>
            <a:pPr marL="411480" lvl="1" indent="-182880" algn="l" rtl="0">
              <a:lnSpc>
                <a:spcPct val="90000"/>
              </a:lnSpc>
              <a:spcBef>
                <a:spcPts val="600"/>
              </a:spcBef>
              <a:spcAft>
                <a:spcPts val="0"/>
              </a:spcAft>
              <a:buSzPts val="2000"/>
              <a:buChar char="▪"/>
            </a:pPr>
            <a:r>
              <a:rPr lang="en-US"/>
              <a:t>SSPLIN (Smoothing Spline): Smoothing spline fit to quantile-quantile plot</a:t>
            </a:r>
            <a:endParaRPr/>
          </a:p>
          <a:p>
            <a:pPr marL="0" lvl="0" indent="0" algn="l" rtl="0">
              <a:lnSpc>
                <a:spcPct val="90000"/>
              </a:lnSpc>
              <a:spcBef>
                <a:spcPts val="1600"/>
              </a:spcBef>
              <a:spcAft>
                <a:spcPts val="0"/>
              </a:spcAft>
              <a:buSzPts val="2200"/>
              <a:buNone/>
            </a:pPr>
            <a:r>
              <a:rPr lang="en-US" b="1"/>
              <a:t>Evaluation Criteria: </a:t>
            </a:r>
            <a:r>
              <a:rPr lang="en-US"/>
              <a:t>Smallest Mean Absolute Error (MAE) and Root Mean Square Error (RMSE)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389614" y="284176"/>
            <a:ext cx="11418073" cy="150876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orbel"/>
              <a:buNone/>
            </a:pPr>
            <a:r>
              <a:rPr lang="en-US"/>
              <a:t>Methods: IDF &amp; DDF Estimation and Uncertainty Quantification</a:t>
            </a:r>
            <a:endParaRPr/>
          </a:p>
        </p:txBody>
      </p:sp>
      <p:sp>
        <p:nvSpPr>
          <p:cNvPr id="140" name="Google Shape;140;p21"/>
          <p:cNvSpPr txBox="1">
            <a:spLocks noGrp="1"/>
          </p:cNvSpPr>
          <p:nvPr>
            <p:ph type="body" idx="1"/>
          </p:nvPr>
        </p:nvSpPr>
        <p:spPr>
          <a:xfrm>
            <a:off x="389614" y="2003728"/>
            <a:ext cx="11418073" cy="44845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200"/>
              <a:buNone/>
            </a:pPr>
            <a:r>
              <a:rPr lang="en-US"/>
              <a:t>Fit a </a:t>
            </a:r>
            <a:r>
              <a:rPr lang="en-US" b="1"/>
              <a:t>Generalized Extreme Value (GEV) </a:t>
            </a:r>
            <a:r>
              <a:rPr lang="en-US"/>
              <a:t>distribution to the annual maxima for each duration</a:t>
            </a:r>
            <a:endParaRPr/>
          </a:p>
          <a:p>
            <a:pPr marL="411480" lvl="1" indent="-182880" algn="l" rtl="0">
              <a:lnSpc>
                <a:spcPct val="90000"/>
              </a:lnSpc>
              <a:spcBef>
                <a:spcPts val="400"/>
              </a:spcBef>
              <a:spcAft>
                <a:spcPts val="0"/>
              </a:spcAft>
              <a:buSzPts val="2200"/>
              <a:buChar char="▪"/>
            </a:pPr>
            <a:r>
              <a:rPr lang="en-US" sz="2200"/>
              <a:t>DDF Curves: Calculate return levels for durations and return periods (2, 5, 10, 25, 50, 100 years)</a:t>
            </a:r>
            <a:endParaRPr/>
          </a:p>
          <a:p>
            <a:pPr marL="411480" lvl="1" indent="-182880" algn="l" rtl="0">
              <a:lnSpc>
                <a:spcPct val="90000"/>
              </a:lnSpc>
              <a:spcBef>
                <a:spcPts val="600"/>
              </a:spcBef>
              <a:spcAft>
                <a:spcPts val="0"/>
              </a:spcAft>
              <a:buSzPts val="2200"/>
              <a:buChar char="▪"/>
            </a:pPr>
            <a:r>
              <a:rPr lang="en-US" sz="2200"/>
              <a:t>IDF Curves: Derived from DDF curves by adjusting return levels for intensity</a:t>
            </a:r>
            <a:endParaRPr/>
          </a:p>
          <a:p>
            <a:pPr marL="228600" lvl="1" indent="0" algn="l" rtl="0">
              <a:lnSpc>
                <a:spcPct val="90000"/>
              </a:lnSpc>
              <a:spcBef>
                <a:spcPts val="600"/>
              </a:spcBef>
              <a:spcAft>
                <a:spcPts val="0"/>
              </a:spcAft>
              <a:buSzPts val="2200"/>
              <a:buNone/>
            </a:pPr>
            <a:endParaRPr sz="2200"/>
          </a:p>
          <a:p>
            <a:pPr marL="0" lvl="0" indent="0" algn="l" rtl="0">
              <a:lnSpc>
                <a:spcPct val="90000"/>
              </a:lnSpc>
              <a:spcBef>
                <a:spcPts val="1600"/>
              </a:spcBef>
              <a:spcAft>
                <a:spcPts val="0"/>
              </a:spcAft>
              <a:buSzPts val="2200"/>
              <a:buNone/>
            </a:pPr>
            <a:r>
              <a:rPr lang="en-US" b="1"/>
              <a:t>Uncertainty Quantification (Bootstrap Procedure)</a:t>
            </a:r>
            <a:endParaRPr/>
          </a:p>
          <a:p>
            <a:pPr marL="182880" lvl="0" indent="-182880" algn="l" rtl="0">
              <a:lnSpc>
                <a:spcPct val="90000"/>
              </a:lnSpc>
              <a:spcBef>
                <a:spcPts val="1400"/>
              </a:spcBef>
              <a:spcAft>
                <a:spcPts val="0"/>
              </a:spcAft>
              <a:buSzPts val="2200"/>
              <a:buChar char="▪"/>
            </a:pPr>
            <a:r>
              <a:rPr lang="en-US" b="1"/>
              <a:t>Resampling:</a:t>
            </a:r>
            <a:r>
              <a:rPr lang="en-US"/>
              <a:t> Resample spatial grid cells with replacement 1000 times</a:t>
            </a:r>
            <a:endParaRPr/>
          </a:p>
          <a:p>
            <a:pPr marL="182880" lvl="0" indent="-182880" algn="l" rtl="0">
              <a:lnSpc>
                <a:spcPct val="90000"/>
              </a:lnSpc>
              <a:spcBef>
                <a:spcPts val="1400"/>
              </a:spcBef>
              <a:spcAft>
                <a:spcPts val="0"/>
              </a:spcAft>
              <a:buSzPts val="2200"/>
              <a:buChar char="▪"/>
            </a:pPr>
            <a:r>
              <a:rPr lang="en-US" b="1"/>
              <a:t>Re-estimation:</a:t>
            </a:r>
            <a:r>
              <a:rPr lang="en-US"/>
              <a:t> Re-estimate IDF and DDF curves (fitting GEV) for all durations on each dataset</a:t>
            </a:r>
            <a:endParaRPr/>
          </a:p>
          <a:p>
            <a:pPr marL="182880" lvl="0" indent="-182880" algn="l" rtl="0">
              <a:lnSpc>
                <a:spcPct val="90000"/>
              </a:lnSpc>
              <a:spcBef>
                <a:spcPts val="1400"/>
              </a:spcBef>
              <a:spcAft>
                <a:spcPts val="0"/>
              </a:spcAft>
              <a:buSzPts val="2200"/>
              <a:buChar char="▪"/>
            </a:pPr>
            <a:r>
              <a:rPr lang="en-US" b="1"/>
              <a:t>Confidence Intervals:</a:t>
            </a:r>
            <a:r>
              <a:rPr lang="en-US"/>
              <a:t> Calculate 2.5th/97.5th percentiles (95% CI) and 10th/90th percentiles (80% CI) from the distribution of estimated return levels</a:t>
            </a:r>
            <a:endParaRPr/>
          </a:p>
          <a:p>
            <a:pPr marL="228600" lvl="1" indent="0" algn="l" rtl="0">
              <a:lnSpc>
                <a:spcPct val="90000"/>
              </a:lnSpc>
              <a:spcBef>
                <a:spcPts val="400"/>
              </a:spcBef>
              <a:spcAft>
                <a:spcPts val="0"/>
              </a:spcAft>
              <a:buSzPts val="2000"/>
              <a:buNone/>
            </a:pPr>
            <a:endParaRPr/>
          </a:p>
          <a:p>
            <a:pPr marL="182880" lvl="0" indent="-43179" algn="l" rtl="0">
              <a:lnSpc>
                <a:spcPct val="90000"/>
              </a:lnSpc>
              <a:spcBef>
                <a:spcPts val="1600"/>
              </a:spcBef>
              <a:spcAft>
                <a:spcPts val="0"/>
              </a:spcAft>
              <a:buSzPts val="2200"/>
              <a:buNone/>
            </a:pPr>
            <a:endParaRPr/>
          </a:p>
          <a:p>
            <a:pPr marL="182880" lvl="0" indent="-43179" algn="l" rtl="0">
              <a:lnSpc>
                <a:spcPct val="90000"/>
              </a:lnSpc>
              <a:spcBef>
                <a:spcPts val="1400"/>
              </a:spcBef>
              <a:spcAft>
                <a:spcPts val="0"/>
              </a:spcAft>
              <a:buSzPts val="22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389614" y="284176"/>
            <a:ext cx="11418073" cy="99217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orbel"/>
              <a:buNone/>
            </a:pPr>
            <a:r>
              <a:rPr lang="en-US" dirty="0"/>
              <a:t>Results: Trend </a:t>
            </a:r>
            <a:r>
              <a:rPr lang="en-US" dirty="0" smtClean="0"/>
              <a:t>Model Selection</a:t>
            </a:r>
            <a:endParaRPr dirty="0"/>
          </a:p>
        </p:txBody>
      </p:sp>
      <p:pic>
        <p:nvPicPr>
          <p:cNvPr id="3" name="Picture 2"/>
          <p:cNvPicPr>
            <a:picLocks noChangeAspect="1"/>
          </p:cNvPicPr>
          <p:nvPr/>
        </p:nvPicPr>
        <p:blipFill>
          <a:blip r:embed="rId3"/>
          <a:stretch>
            <a:fillRect/>
          </a:stretch>
        </p:blipFill>
        <p:spPr>
          <a:xfrm>
            <a:off x="798640" y="1380132"/>
            <a:ext cx="10600019" cy="538302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389614" y="284176"/>
            <a:ext cx="11418073" cy="150876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orbel"/>
              <a:buNone/>
            </a:pPr>
            <a:r>
              <a:rPr lang="en-US" dirty="0"/>
              <a:t>Results: Trend Assessment</a:t>
            </a:r>
            <a:endParaRPr dirty="0"/>
          </a:p>
        </p:txBody>
      </p:sp>
      <p:sp>
        <p:nvSpPr>
          <p:cNvPr id="146" name="Google Shape;146;p22"/>
          <p:cNvSpPr txBox="1">
            <a:spLocks noGrp="1"/>
          </p:cNvSpPr>
          <p:nvPr>
            <p:ph type="body" idx="1"/>
          </p:nvPr>
        </p:nvSpPr>
        <p:spPr>
          <a:xfrm>
            <a:off x="389614" y="2011680"/>
            <a:ext cx="6933538" cy="4206240"/>
          </a:xfrm>
          <a:prstGeom prst="rect">
            <a:avLst/>
          </a:prstGeom>
          <a:blipFill rotWithShape="1">
            <a:blip r:embed="rId3">
              <a:alphaModFix/>
            </a:blip>
            <a:stretch>
              <a:fillRect l="-1142" t="-1883" r="-526"/>
            </a:stretch>
          </a:blip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200"/>
              <a:buNone/>
            </a:pPr>
            <a:r>
              <a:rPr lang="en-US" dirty="0"/>
              <a:t> </a:t>
            </a:r>
            <a:endParaRPr dirty="0"/>
          </a:p>
        </p:txBody>
      </p:sp>
      <p:grpSp>
        <p:nvGrpSpPr>
          <p:cNvPr id="147" name="Google Shape;147;p22"/>
          <p:cNvGrpSpPr/>
          <p:nvPr/>
        </p:nvGrpSpPr>
        <p:grpSpPr>
          <a:xfrm>
            <a:off x="7863841" y="272378"/>
            <a:ext cx="4134680" cy="6525987"/>
            <a:chOff x="8932297" y="1958781"/>
            <a:chExt cx="3066223" cy="4839584"/>
          </a:xfrm>
        </p:grpSpPr>
        <p:pic>
          <p:nvPicPr>
            <p:cNvPr id="148" name="Google Shape;148;p22"/>
            <p:cNvPicPr preferRelativeResize="0"/>
            <p:nvPr/>
          </p:nvPicPr>
          <p:blipFill rotWithShape="1">
            <a:blip r:embed="rId4">
              <a:alphaModFix/>
            </a:blip>
            <a:srcRect r="48215" b="10963"/>
            <a:stretch/>
          </p:blipFill>
          <p:spPr>
            <a:xfrm>
              <a:off x="8932298" y="1958781"/>
              <a:ext cx="3066222" cy="2227580"/>
            </a:xfrm>
            <a:prstGeom prst="rect">
              <a:avLst/>
            </a:prstGeom>
            <a:noFill/>
            <a:ln>
              <a:noFill/>
            </a:ln>
          </p:spPr>
        </p:pic>
        <p:pic>
          <p:nvPicPr>
            <p:cNvPr id="149" name="Google Shape;149;p22"/>
            <p:cNvPicPr preferRelativeResize="0"/>
            <p:nvPr/>
          </p:nvPicPr>
          <p:blipFill rotWithShape="1">
            <a:blip r:embed="rId4">
              <a:alphaModFix/>
            </a:blip>
            <a:srcRect l="50368"/>
            <a:stretch/>
          </p:blipFill>
          <p:spPr>
            <a:xfrm>
              <a:off x="8932297" y="4186361"/>
              <a:ext cx="3066222" cy="2612004"/>
            </a:xfrm>
            <a:prstGeom prst="rect">
              <a:avLst/>
            </a:prstGeom>
            <a:noFill/>
            <a:ln>
              <a:noFill/>
            </a:ln>
          </p:spPr>
        </p:pic>
      </p:grpSp>
    </p:spTree>
    <p:extLst>
      <p:ext uri="{BB962C8B-B14F-4D97-AF65-F5344CB8AC3E}">
        <p14:creationId xmlns:p14="http://schemas.microsoft.com/office/powerpoint/2010/main" val="1420085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body" idx="1"/>
          </p:nvPr>
        </p:nvSpPr>
        <p:spPr>
          <a:xfrm>
            <a:off x="389614" y="2011680"/>
            <a:ext cx="5017273" cy="4628294"/>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SzPct val="100000"/>
              <a:buNone/>
            </a:pPr>
            <a:r>
              <a:rPr lang="en-US" b="1"/>
              <a:t>QUANT</a:t>
            </a:r>
            <a:r>
              <a:rPr lang="en-US"/>
              <a:t> method consistently yielded the lowest MAE and RMSE</a:t>
            </a:r>
            <a:endParaRPr/>
          </a:p>
          <a:p>
            <a:pPr marL="0" lvl="0" indent="0" algn="l" rtl="0">
              <a:lnSpc>
                <a:spcPct val="90000"/>
              </a:lnSpc>
              <a:spcBef>
                <a:spcPts val="1400"/>
              </a:spcBef>
              <a:spcAft>
                <a:spcPts val="0"/>
              </a:spcAft>
              <a:buSzPct val="100000"/>
              <a:buNone/>
            </a:pPr>
            <a:endParaRPr/>
          </a:p>
          <a:p>
            <a:pPr marL="0" lvl="0" indent="0" algn="l" rtl="0">
              <a:lnSpc>
                <a:spcPct val="90000"/>
              </a:lnSpc>
              <a:spcBef>
                <a:spcPts val="1400"/>
              </a:spcBef>
              <a:spcAft>
                <a:spcPts val="0"/>
              </a:spcAft>
              <a:buSzPct val="100000"/>
              <a:buNone/>
            </a:pPr>
            <a:r>
              <a:rPr lang="en-US" b="1"/>
              <a:t>Verification: </a:t>
            </a:r>
            <a:r>
              <a:rPr lang="en-US"/>
              <a:t>Trivial difference between NASA data and bias-corrected model control run quantiles in the 2001–2012 training period</a:t>
            </a:r>
            <a:endParaRPr/>
          </a:p>
          <a:p>
            <a:pPr marL="0" lvl="0" indent="0" algn="l" rtl="0">
              <a:lnSpc>
                <a:spcPct val="90000"/>
              </a:lnSpc>
              <a:spcBef>
                <a:spcPts val="1400"/>
              </a:spcBef>
              <a:spcAft>
                <a:spcPts val="0"/>
              </a:spcAft>
              <a:buSzPct val="100000"/>
              <a:buNone/>
            </a:pPr>
            <a:r>
              <a:rPr lang="en-US" b="1"/>
              <a:t>Key Observation: </a:t>
            </a:r>
            <a:r>
              <a:rPr lang="en-US"/>
              <a:t>For probabilities &gt; 0.9, bias-corrected control run quantiles were lower than observed quantiles from the full 2001–2022 NASA data</a:t>
            </a:r>
            <a:endParaRPr/>
          </a:p>
          <a:p>
            <a:pPr marL="411480" lvl="1" indent="-182880" algn="l" rtl="0">
              <a:lnSpc>
                <a:spcPct val="90000"/>
              </a:lnSpc>
              <a:spcBef>
                <a:spcPts val="400"/>
              </a:spcBef>
              <a:spcAft>
                <a:spcPts val="0"/>
              </a:spcAft>
              <a:buSzPct val="100000"/>
              <a:buChar char="▪"/>
            </a:pPr>
            <a:r>
              <a:rPr lang="en-US"/>
              <a:t>Suggests an increase in extreme precipitation during 2013–2022, supporting trend inference</a:t>
            </a:r>
            <a:endParaRPr/>
          </a:p>
          <a:p>
            <a:pPr marL="411480" lvl="1" indent="-182880" algn="l" rtl="0">
              <a:lnSpc>
                <a:spcPct val="90000"/>
              </a:lnSpc>
              <a:spcBef>
                <a:spcPts val="600"/>
              </a:spcBef>
              <a:spcAft>
                <a:spcPts val="0"/>
              </a:spcAft>
              <a:buSzPct val="100000"/>
              <a:buChar char="▪"/>
            </a:pPr>
            <a:r>
              <a:rPr lang="en-US"/>
              <a:t>Bias-corrected model projections show a further expected increase in the most extreme precipitation </a:t>
            </a:r>
            <a:endParaRPr/>
          </a:p>
          <a:p>
            <a:pPr marL="0" lvl="0" indent="0" algn="l" rtl="0">
              <a:lnSpc>
                <a:spcPct val="90000"/>
              </a:lnSpc>
              <a:spcBef>
                <a:spcPts val="1600"/>
              </a:spcBef>
              <a:spcAft>
                <a:spcPts val="0"/>
              </a:spcAft>
              <a:buSzPct val="100000"/>
              <a:buNone/>
            </a:pPr>
            <a:endParaRPr/>
          </a:p>
        </p:txBody>
      </p:sp>
      <p:pic>
        <p:nvPicPr>
          <p:cNvPr id="155" name="Google Shape;155;p23"/>
          <p:cNvPicPr preferRelativeResize="0"/>
          <p:nvPr/>
        </p:nvPicPr>
        <p:blipFill rotWithShape="1">
          <a:blip r:embed="rId3">
            <a:alphaModFix/>
          </a:blip>
          <a:srcRect/>
          <a:stretch/>
        </p:blipFill>
        <p:spPr>
          <a:xfrm>
            <a:off x="5470497" y="574564"/>
            <a:ext cx="6635362" cy="6065410"/>
          </a:xfrm>
          <a:prstGeom prst="rect">
            <a:avLst/>
          </a:prstGeom>
          <a:noFill/>
          <a:ln>
            <a:noFill/>
          </a:ln>
        </p:spPr>
      </p:pic>
      <p:sp>
        <p:nvSpPr>
          <p:cNvPr id="156" name="Google Shape;156;p23"/>
          <p:cNvSpPr txBox="1">
            <a:spLocks noGrp="1"/>
          </p:cNvSpPr>
          <p:nvPr>
            <p:ph type="title"/>
          </p:nvPr>
        </p:nvSpPr>
        <p:spPr>
          <a:xfrm>
            <a:off x="389614" y="284176"/>
            <a:ext cx="11418073" cy="150876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orbel"/>
              <a:buNone/>
            </a:pPr>
            <a:r>
              <a:rPr lang="en-US"/>
              <a:t>Results: Bias Correction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6" name="Google Shape;156;p23"/>
          <p:cNvSpPr txBox="1">
            <a:spLocks noGrp="1"/>
          </p:cNvSpPr>
          <p:nvPr>
            <p:ph type="title"/>
          </p:nvPr>
        </p:nvSpPr>
        <p:spPr>
          <a:xfrm>
            <a:off x="389614" y="284176"/>
            <a:ext cx="11418073" cy="792149"/>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orbel"/>
              <a:buNone/>
            </a:pPr>
            <a:r>
              <a:rPr lang="en-US" dirty="0"/>
              <a:t>Results: Bias </a:t>
            </a:r>
            <a:r>
              <a:rPr lang="en-US" dirty="0" smtClean="0"/>
              <a:t>Correction Output</a:t>
            </a:r>
            <a:endParaRPr dirty="0"/>
          </a:p>
        </p:txBody>
      </p:sp>
      <p:grpSp>
        <p:nvGrpSpPr>
          <p:cNvPr id="5" name="Group 4"/>
          <p:cNvGrpSpPr/>
          <p:nvPr/>
        </p:nvGrpSpPr>
        <p:grpSpPr>
          <a:xfrm>
            <a:off x="945053" y="876300"/>
            <a:ext cx="10267366" cy="5826574"/>
            <a:chOff x="299882" y="1626433"/>
            <a:chExt cx="11426420" cy="6484320"/>
          </a:xfrm>
        </p:grpSpPr>
        <p:pic>
          <p:nvPicPr>
            <p:cNvPr id="3" name="Picture 2"/>
            <p:cNvPicPr>
              <a:picLocks noChangeAspect="1"/>
            </p:cNvPicPr>
            <p:nvPr/>
          </p:nvPicPr>
          <p:blipFill rotWithShape="1">
            <a:blip r:embed="rId3"/>
            <a:srcRect t="10407" r="707"/>
            <a:stretch/>
          </p:blipFill>
          <p:spPr>
            <a:xfrm>
              <a:off x="299882" y="1626433"/>
              <a:ext cx="11426420" cy="3303011"/>
            </a:xfrm>
            <a:prstGeom prst="rect">
              <a:avLst/>
            </a:prstGeom>
          </p:spPr>
        </p:pic>
        <p:pic>
          <p:nvPicPr>
            <p:cNvPr id="4" name="Picture 3"/>
            <p:cNvPicPr>
              <a:picLocks noChangeAspect="1"/>
            </p:cNvPicPr>
            <p:nvPr/>
          </p:nvPicPr>
          <p:blipFill rotWithShape="1">
            <a:blip r:embed="rId4"/>
            <a:srcRect l="655" r="702"/>
            <a:stretch/>
          </p:blipFill>
          <p:spPr>
            <a:xfrm>
              <a:off x="308973" y="5014696"/>
              <a:ext cx="11417329" cy="3096057"/>
            </a:xfrm>
            <a:prstGeom prst="rect">
              <a:avLst/>
            </a:prstGeom>
          </p:spPr>
        </p:pic>
      </p:grpSp>
    </p:spTree>
    <p:extLst>
      <p:ext uri="{BB962C8B-B14F-4D97-AF65-F5344CB8AC3E}">
        <p14:creationId xmlns:p14="http://schemas.microsoft.com/office/powerpoint/2010/main" val="2819685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341989" y="188926"/>
            <a:ext cx="11418073" cy="747552"/>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orbel"/>
              <a:buNone/>
            </a:pPr>
            <a:r>
              <a:rPr lang="en-US" dirty="0"/>
              <a:t>Results: </a:t>
            </a:r>
            <a:r>
              <a:rPr lang="en-US" dirty="0" smtClean="0"/>
              <a:t>Data for IDF </a:t>
            </a:r>
            <a:r>
              <a:rPr lang="en-US" dirty="0"/>
              <a:t>and DDF Curves</a:t>
            </a:r>
            <a:endParaRPr dirty="0"/>
          </a:p>
        </p:txBody>
      </p:sp>
      <p:pic>
        <p:nvPicPr>
          <p:cNvPr id="3" name="Picture 2"/>
          <p:cNvPicPr>
            <a:picLocks noChangeAspect="1"/>
          </p:cNvPicPr>
          <p:nvPr/>
        </p:nvPicPr>
        <p:blipFill>
          <a:blip r:embed="rId3"/>
          <a:stretch>
            <a:fillRect/>
          </a:stretch>
        </p:blipFill>
        <p:spPr>
          <a:xfrm>
            <a:off x="1847850" y="793602"/>
            <a:ext cx="8020050" cy="595232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341989" y="188926"/>
            <a:ext cx="11418073" cy="747552"/>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orbel"/>
              <a:buNone/>
            </a:pPr>
            <a:r>
              <a:rPr lang="en-US" dirty="0"/>
              <a:t>Results: </a:t>
            </a:r>
            <a:r>
              <a:rPr lang="en-US" dirty="0" smtClean="0"/>
              <a:t>DDF Curves</a:t>
            </a:r>
            <a:endParaRPr dirty="0"/>
          </a:p>
        </p:txBody>
      </p:sp>
      <p:pic>
        <p:nvPicPr>
          <p:cNvPr id="4" name="Picture 3"/>
          <p:cNvPicPr>
            <a:picLocks noChangeAspect="1"/>
          </p:cNvPicPr>
          <p:nvPr/>
        </p:nvPicPr>
        <p:blipFill>
          <a:blip r:embed="rId3"/>
          <a:stretch>
            <a:fillRect/>
          </a:stretch>
        </p:blipFill>
        <p:spPr>
          <a:xfrm>
            <a:off x="341989" y="936478"/>
            <a:ext cx="11222016" cy="5763429"/>
          </a:xfrm>
          <a:prstGeom prst="rect">
            <a:avLst/>
          </a:prstGeom>
        </p:spPr>
      </p:pic>
    </p:spTree>
    <p:extLst>
      <p:ext uri="{BB962C8B-B14F-4D97-AF65-F5344CB8AC3E}">
        <p14:creationId xmlns:p14="http://schemas.microsoft.com/office/powerpoint/2010/main" val="3725028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389614" y="284176"/>
            <a:ext cx="11418073" cy="150876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orbel"/>
              <a:buNone/>
            </a:pPr>
            <a:r>
              <a:rPr lang="en-US" dirty="0"/>
              <a:t>Results: IDF and DDF Curves</a:t>
            </a:r>
            <a:endParaRPr dirty="0"/>
          </a:p>
        </p:txBody>
      </p:sp>
      <p:pic>
        <p:nvPicPr>
          <p:cNvPr id="162" name="Google Shape;162;p24"/>
          <p:cNvPicPr preferRelativeResize="0"/>
          <p:nvPr/>
        </p:nvPicPr>
        <p:blipFill rotWithShape="1">
          <a:blip r:embed="rId3">
            <a:alphaModFix/>
          </a:blip>
          <a:srcRect/>
          <a:stretch/>
        </p:blipFill>
        <p:spPr>
          <a:xfrm>
            <a:off x="2487185" y="1453682"/>
            <a:ext cx="9704815" cy="5404318"/>
          </a:xfrm>
          <a:prstGeom prst="rect">
            <a:avLst/>
          </a:prstGeom>
          <a:noFill/>
          <a:ln>
            <a:noFill/>
          </a:ln>
        </p:spPr>
      </p:pic>
      <p:sp>
        <p:nvSpPr>
          <p:cNvPr id="163" name="Google Shape;163;p24"/>
          <p:cNvSpPr txBox="1">
            <a:spLocks noGrp="1"/>
          </p:cNvSpPr>
          <p:nvPr>
            <p:ph type="body" idx="1"/>
          </p:nvPr>
        </p:nvSpPr>
        <p:spPr>
          <a:xfrm>
            <a:off x="190830" y="2396058"/>
            <a:ext cx="2321781" cy="3693319"/>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lt1"/>
              </a:buClr>
              <a:buSzPts val="1800"/>
              <a:buNone/>
            </a:pPr>
            <a:r>
              <a:rPr lang="en-US" sz="1800">
                <a:latin typeface="Arial"/>
                <a:ea typeface="Arial"/>
                <a:cs typeface="Arial"/>
                <a:sym typeface="Arial"/>
              </a:rPr>
              <a:t>E</a:t>
            </a:r>
            <a:r>
              <a:rPr lang="en-US" sz="1800" b="0" i="0" u="none" strike="noStrike" cap="none">
                <a:solidFill>
                  <a:schemeClr val="lt1"/>
                </a:solidFill>
                <a:latin typeface="Arial"/>
                <a:ea typeface="Arial"/>
                <a:cs typeface="Arial"/>
                <a:sym typeface="Arial"/>
              </a:rPr>
              <a:t>stimates from </a:t>
            </a:r>
            <a:r>
              <a:rPr lang="en-US" sz="1800" b="1" i="0" u="none" strike="noStrike" cap="none">
                <a:solidFill>
                  <a:schemeClr val="lt1"/>
                </a:solidFill>
                <a:latin typeface="Arial"/>
                <a:ea typeface="Arial"/>
                <a:cs typeface="Arial"/>
                <a:sym typeface="Arial"/>
              </a:rPr>
              <a:t>bias-adjusted model projections are consistently higher</a:t>
            </a:r>
            <a:r>
              <a:rPr lang="en-US" sz="1800" b="0" i="0" u="none" strike="noStrike" cap="none">
                <a:solidFill>
                  <a:schemeClr val="lt1"/>
                </a:solidFill>
                <a:latin typeface="Arial"/>
                <a:ea typeface="Arial"/>
                <a:cs typeface="Arial"/>
                <a:sym typeface="Arial"/>
              </a:rPr>
              <a:t> than observed or control run data</a:t>
            </a:r>
            <a:endParaRPr/>
          </a:p>
          <a:p>
            <a:pPr marL="0" marR="0" lvl="0" indent="0" algn="l" rtl="0">
              <a:lnSpc>
                <a:spcPct val="100000"/>
              </a:lnSpc>
              <a:spcBef>
                <a:spcPts val="0"/>
              </a:spcBef>
              <a:spcAft>
                <a:spcPts val="0"/>
              </a:spcAft>
              <a:buClr>
                <a:schemeClr val="lt1"/>
              </a:buClr>
              <a:buSzPts val="1800"/>
              <a:buNone/>
            </a:pPr>
            <a:endParaRPr sz="1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800"/>
              <a:buNone/>
            </a:pPr>
            <a:r>
              <a:rPr lang="en-US" sz="1800" b="0" i="0" u="none" strike="noStrike" cap="none">
                <a:solidFill>
                  <a:schemeClr val="lt1"/>
                </a:solidFill>
                <a:latin typeface="Arial"/>
                <a:ea typeface="Arial"/>
                <a:cs typeface="Arial"/>
                <a:sym typeface="Arial"/>
              </a:rPr>
              <a:t>Suggests a </a:t>
            </a:r>
            <a:r>
              <a:rPr lang="en-US" sz="1800" b="1" i="0" u="none" strike="noStrike" cap="none">
                <a:solidFill>
                  <a:schemeClr val="lt1"/>
                </a:solidFill>
                <a:latin typeface="Arial"/>
                <a:ea typeface="Arial"/>
                <a:cs typeface="Arial"/>
                <a:sym typeface="Arial"/>
              </a:rPr>
              <a:t>clear pattern towards more extreme rainfall in the future</a:t>
            </a:r>
            <a:r>
              <a:rPr lang="en-US" sz="1800" b="0" i="0" u="none" strike="noStrike" cap="none">
                <a:solidFill>
                  <a:schemeClr val="lt1"/>
                </a:solidFill>
                <a:latin typeface="Arial"/>
                <a:ea typeface="Arial"/>
                <a:cs typeface="Arial"/>
                <a:sym typeface="Arial"/>
              </a:rPr>
              <a:t>, warranting further exploration</a:t>
            </a:r>
            <a:endParaRPr/>
          </a:p>
        </p:txBody>
      </p:sp>
    </p:spTree>
    <p:extLst>
      <p:ext uri="{BB962C8B-B14F-4D97-AF65-F5344CB8AC3E}">
        <p14:creationId xmlns:p14="http://schemas.microsoft.com/office/powerpoint/2010/main" val="400496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C42C2-C14C-8649-AF36-7F2C95D08AF3}"/>
              </a:ext>
            </a:extLst>
          </p:cNvPr>
          <p:cNvSpPr>
            <a:spLocks noGrp="1"/>
          </p:cNvSpPr>
          <p:nvPr>
            <p:ph type="title"/>
          </p:nvPr>
        </p:nvSpPr>
        <p:spPr>
          <a:xfrm>
            <a:off x="222183" y="134754"/>
            <a:ext cx="2338137" cy="1325563"/>
          </a:xfrm>
        </p:spPr>
        <p:txBody>
          <a:bodyPr/>
          <a:lstStyle/>
          <a:p>
            <a:r>
              <a:rPr lang="en-US" dirty="0"/>
              <a:t>Local Trends</a:t>
            </a:r>
          </a:p>
        </p:txBody>
      </p:sp>
      <p:sp>
        <p:nvSpPr>
          <p:cNvPr id="3" name="Content Placeholder 2">
            <a:extLst>
              <a:ext uri="{FF2B5EF4-FFF2-40B4-BE49-F238E27FC236}">
                <a16:creationId xmlns:a16="http://schemas.microsoft.com/office/drawing/2014/main" id="{B08ACF76-E682-5A40-9188-6D2B32BCCB1B}"/>
              </a:ext>
            </a:extLst>
          </p:cNvPr>
          <p:cNvSpPr>
            <a:spLocks noGrp="1"/>
          </p:cNvSpPr>
          <p:nvPr>
            <p:ph idx="1"/>
          </p:nvPr>
        </p:nvSpPr>
        <p:spPr>
          <a:xfrm>
            <a:off x="-1" y="2055377"/>
            <a:ext cx="2560321" cy="4802622"/>
          </a:xfrm>
        </p:spPr>
        <p:txBody>
          <a:bodyPr>
            <a:normAutofit/>
          </a:bodyPr>
          <a:lstStyle/>
          <a:p>
            <a:r>
              <a:rPr lang="en-US" dirty="0"/>
              <a:t>Summer rainfall has strongest trend.</a:t>
            </a:r>
          </a:p>
          <a:p>
            <a:r>
              <a:rPr lang="en-US" dirty="0"/>
              <a:t>Summer rainfall totals +</a:t>
            </a:r>
            <a:r>
              <a:rPr lang="en-US" dirty="0" smtClean="0"/>
              <a:t>1.47 in </a:t>
            </a:r>
            <a:r>
              <a:rPr lang="en-US" dirty="0"/>
              <a:t>per decade.</a:t>
            </a:r>
          </a:p>
          <a:p>
            <a:r>
              <a:rPr lang="en-US" dirty="0"/>
              <a:t>Our summer rains are mostly thunderstorms</a:t>
            </a:r>
          </a:p>
        </p:txBody>
      </p:sp>
      <p:pic>
        <p:nvPicPr>
          <p:cNvPr id="4" name="Picture 3">
            <a:extLst>
              <a:ext uri="{FF2B5EF4-FFF2-40B4-BE49-F238E27FC236}">
                <a16:creationId xmlns:a16="http://schemas.microsoft.com/office/drawing/2014/main" id="{249D0B13-13FC-FA48-A06C-C4E3D1B73D70}"/>
              </a:ext>
            </a:extLst>
          </p:cNvPr>
          <p:cNvPicPr>
            <a:picLocks noChangeAspect="1"/>
          </p:cNvPicPr>
          <p:nvPr/>
        </p:nvPicPr>
        <p:blipFill>
          <a:blip r:embed="rId2"/>
          <a:stretch>
            <a:fillRect/>
          </a:stretch>
        </p:blipFill>
        <p:spPr>
          <a:xfrm>
            <a:off x="2560320" y="0"/>
            <a:ext cx="9631680" cy="6858000"/>
          </a:xfrm>
          <a:prstGeom prst="rect">
            <a:avLst/>
          </a:prstGeom>
        </p:spPr>
      </p:pic>
    </p:spTree>
    <p:extLst>
      <p:ext uri="{BB962C8B-B14F-4D97-AF65-F5344CB8AC3E}">
        <p14:creationId xmlns:p14="http://schemas.microsoft.com/office/powerpoint/2010/main" val="2252221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5"/>
          <p:cNvSpPr txBox="1">
            <a:spLocks noGrp="1"/>
          </p:cNvSpPr>
          <p:nvPr>
            <p:ph type="title"/>
          </p:nvPr>
        </p:nvSpPr>
        <p:spPr>
          <a:xfrm>
            <a:off x="389614" y="284176"/>
            <a:ext cx="11418073" cy="150876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orbel"/>
              <a:buNone/>
            </a:pPr>
            <a:r>
              <a:rPr lang="en-US"/>
              <a:t>Discussion: Key Insights</a:t>
            </a:r>
            <a:endParaRPr/>
          </a:p>
        </p:txBody>
      </p:sp>
      <p:sp>
        <p:nvSpPr>
          <p:cNvPr id="169" name="Google Shape;169;p25"/>
          <p:cNvSpPr txBox="1">
            <a:spLocks noGrp="1"/>
          </p:cNvSpPr>
          <p:nvPr>
            <p:ph type="body" idx="1"/>
          </p:nvPr>
        </p:nvSpPr>
        <p:spPr>
          <a:xfrm>
            <a:off x="389613" y="2011679"/>
            <a:ext cx="11489636" cy="439707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sz="2400" b="1"/>
              <a:t>Consistency with Atlas 14: </a:t>
            </a:r>
            <a:r>
              <a:rPr lang="en-US" sz="2400"/>
              <a:t>General consistency but notable differences at varying durations</a:t>
            </a:r>
            <a:endParaRPr sz="2400"/>
          </a:p>
          <a:p>
            <a:pPr marL="411480" lvl="1" indent="-182880" algn="l" rtl="0">
              <a:lnSpc>
                <a:spcPct val="90000"/>
              </a:lnSpc>
              <a:spcBef>
                <a:spcPts val="400"/>
              </a:spcBef>
              <a:spcAft>
                <a:spcPts val="0"/>
              </a:spcAft>
              <a:buSzPts val="2400"/>
              <a:buChar char="▪"/>
            </a:pPr>
            <a:r>
              <a:rPr lang="en-US" sz="2400"/>
              <a:t>    Recent NASA data (2001–2022) show substantially steeper DDF curves for longer durations (12 and 24 hours) compared to historical Atlas 14 (pre-2000)</a:t>
            </a:r>
            <a:endParaRPr sz="2400"/>
          </a:p>
          <a:p>
            <a:pPr marL="411480" lvl="1" indent="-182880" algn="l" rtl="0">
              <a:lnSpc>
                <a:spcPct val="90000"/>
              </a:lnSpc>
              <a:spcBef>
                <a:spcPts val="600"/>
              </a:spcBef>
              <a:spcAft>
                <a:spcPts val="0"/>
              </a:spcAft>
              <a:buSzPts val="2400"/>
              <a:buChar char="▪"/>
            </a:pPr>
            <a:r>
              <a:rPr lang="en-US" sz="2400"/>
              <a:t>    Confirms nonstationary nature of extreme rainfall; historical records underestimate current conditions</a:t>
            </a:r>
            <a:endParaRPr sz="2400"/>
          </a:p>
          <a:p>
            <a:pPr marL="0" lvl="0" indent="0" algn="l" rtl="0">
              <a:lnSpc>
                <a:spcPct val="90000"/>
              </a:lnSpc>
              <a:spcBef>
                <a:spcPts val="1600"/>
              </a:spcBef>
              <a:spcAft>
                <a:spcPts val="0"/>
              </a:spcAft>
              <a:buSzPts val="2400"/>
              <a:buNone/>
            </a:pPr>
            <a:r>
              <a:rPr lang="en-US" sz="2400" b="1"/>
              <a:t>Importance of Temporal Consistency: </a:t>
            </a:r>
            <a:r>
              <a:rPr lang="en-US" sz="2400"/>
              <a:t>Bias correction effectively aligns quantiles over matched timeframes</a:t>
            </a:r>
            <a:endParaRPr sz="2400"/>
          </a:p>
          <a:p>
            <a:pPr marL="411480" lvl="1" indent="-182880" algn="l" rtl="0">
              <a:lnSpc>
                <a:spcPct val="90000"/>
              </a:lnSpc>
              <a:spcBef>
                <a:spcPts val="400"/>
              </a:spcBef>
              <a:spcAft>
                <a:spcPts val="0"/>
              </a:spcAft>
              <a:buSzPts val="2400"/>
              <a:buChar char="▪"/>
            </a:pPr>
            <a:r>
              <a:rPr lang="en-US" sz="2400"/>
              <a:t>    Comparisons must be done over the same period to avoid confounding temporal changes with other data differences</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389614" y="284176"/>
            <a:ext cx="11418073" cy="150876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orbel"/>
              <a:buNone/>
            </a:pPr>
            <a:r>
              <a:rPr lang="en-US"/>
              <a:t>Discussion: Comparison with RAND Study</a:t>
            </a:r>
            <a:endParaRPr/>
          </a:p>
        </p:txBody>
      </p:sp>
      <p:sp>
        <p:nvSpPr>
          <p:cNvPr id="175" name="Google Shape;175;p26"/>
          <p:cNvSpPr txBox="1">
            <a:spLocks noGrp="1"/>
          </p:cNvSpPr>
          <p:nvPr>
            <p:ph type="body" idx="1"/>
          </p:nvPr>
        </p:nvSpPr>
        <p:spPr>
          <a:xfrm>
            <a:off x="95416" y="1903342"/>
            <a:ext cx="2504660" cy="4688289"/>
          </a:xfrm>
          <a:prstGeom prst="rect">
            <a:avLst/>
          </a:prstGeom>
          <a:noFill/>
          <a:ln>
            <a:noFill/>
          </a:ln>
        </p:spPr>
        <p:txBody>
          <a:bodyPr spcFirstLastPara="1" wrap="square" lIns="91425" tIns="45700" rIns="91425" bIns="45700" anchor="t" anchorCtr="0">
            <a:normAutofit fontScale="92500" lnSpcReduction="10000"/>
          </a:bodyPr>
          <a:lstStyle/>
          <a:p>
            <a:pPr marL="182880" lvl="0" indent="-182880" algn="l" rtl="0">
              <a:lnSpc>
                <a:spcPct val="90000"/>
              </a:lnSpc>
              <a:spcBef>
                <a:spcPts val="0"/>
              </a:spcBef>
              <a:spcAft>
                <a:spcPts val="0"/>
              </a:spcAft>
              <a:buSzPct val="100000"/>
              <a:buChar char="▪"/>
            </a:pPr>
            <a:r>
              <a:rPr lang="en-US" dirty="0"/>
              <a:t>RAND (lower-resolution, no convective precipitation): Median change factor of </a:t>
            </a:r>
            <a:r>
              <a:rPr lang="en-US" b="1" dirty="0"/>
              <a:t>1.18</a:t>
            </a:r>
            <a:endParaRPr dirty="0"/>
          </a:p>
          <a:p>
            <a:pPr marL="182880" lvl="0" indent="-182880" algn="l" rtl="0">
              <a:lnSpc>
                <a:spcPct val="90000"/>
              </a:lnSpc>
              <a:spcBef>
                <a:spcPts val="1400"/>
              </a:spcBef>
              <a:spcAft>
                <a:spcPts val="0"/>
              </a:spcAft>
              <a:buSzPct val="100000"/>
              <a:buChar char="▪"/>
            </a:pPr>
            <a:r>
              <a:rPr lang="en-US" dirty="0"/>
              <a:t>Our study (CPM, accounts for convection): Median change factor of </a:t>
            </a:r>
            <a:r>
              <a:rPr lang="en-US" b="1" dirty="0"/>
              <a:t>1.30</a:t>
            </a:r>
            <a:endParaRPr dirty="0"/>
          </a:p>
          <a:p>
            <a:pPr marL="182880" lvl="0" indent="-182880" algn="l" rtl="0">
              <a:lnSpc>
                <a:spcPct val="90000"/>
              </a:lnSpc>
              <a:spcBef>
                <a:spcPts val="1400"/>
              </a:spcBef>
              <a:spcAft>
                <a:spcPts val="0"/>
              </a:spcAft>
              <a:buSzPct val="100000"/>
              <a:buChar char="▪"/>
            </a:pPr>
            <a:r>
              <a:rPr lang="en-US" dirty="0"/>
              <a:t>Our study's 80% confidence intervals consistently remain above 1, suggesting a consistent increase in rainfall</a:t>
            </a:r>
            <a:endParaRPr dirty="0"/>
          </a:p>
        </p:txBody>
      </p:sp>
      <p:pic>
        <p:nvPicPr>
          <p:cNvPr id="176" name="Google Shape;176;p26"/>
          <p:cNvPicPr preferRelativeResize="0"/>
          <p:nvPr/>
        </p:nvPicPr>
        <p:blipFill rotWithShape="1">
          <a:blip r:embed="rId3">
            <a:alphaModFix/>
          </a:blip>
          <a:srcRect/>
          <a:stretch/>
        </p:blipFill>
        <p:spPr>
          <a:xfrm>
            <a:off x="2679590" y="1903342"/>
            <a:ext cx="9426270" cy="486321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389614" y="284176"/>
            <a:ext cx="11418073" cy="150876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orbel"/>
              <a:buNone/>
            </a:pPr>
            <a:r>
              <a:rPr lang="en-US"/>
              <a:t>Conclusion &amp; Future Directions</a:t>
            </a:r>
            <a:endParaRPr/>
          </a:p>
        </p:txBody>
      </p:sp>
      <p:sp>
        <p:nvSpPr>
          <p:cNvPr id="182" name="Google Shape;182;p27"/>
          <p:cNvSpPr txBox="1">
            <a:spLocks noGrp="1"/>
          </p:cNvSpPr>
          <p:nvPr>
            <p:ph type="body" idx="1"/>
          </p:nvPr>
        </p:nvSpPr>
        <p:spPr>
          <a:xfrm>
            <a:off x="389613" y="2011680"/>
            <a:ext cx="11418073" cy="4595854"/>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SzPts val="2200"/>
              <a:buNone/>
            </a:pPr>
            <a:r>
              <a:rPr lang="en-US" b="1" dirty="0"/>
              <a:t>Key Findings Confirmed: </a:t>
            </a:r>
            <a:r>
              <a:rPr lang="en-US" dirty="0"/>
              <a:t>Recent extreme rainfall in Southern Maryland significantly exceeds 20th-century levels, and high-resolution models project even greater future intensities</a:t>
            </a:r>
            <a:endParaRPr dirty="0"/>
          </a:p>
          <a:p>
            <a:pPr marL="411480" lvl="1" indent="-182880" algn="l" rtl="0">
              <a:lnSpc>
                <a:spcPct val="90000"/>
              </a:lnSpc>
              <a:spcBef>
                <a:spcPts val="400"/>
              </a:spcBef>
              <a:spcAft>
                <a:spcPts val="0"/>
              </a:spcAft>
              <a:buSzPts val="2000"/>
              <a:buChar char="▪"/>
            </a:pPr>
            <a:r>
              <a:rPr lang="en-US" dirty="0"/>
              <a:t>    Underscores nonstationary nature of extreme precipitation</a:t>
            </a:r>
            <a:endParaRPr dirty="0"/>
          </a:p>
          <a:p>
            <a:pPr marL="411480" lvl="1" indent="-182880" algn="l" rtl="0">
              <a:lnSpc>
                <a:spcPct val="90000"/>
              </a:lnSpc>
              <a:spcBef>
                <a:spcPts val="600"/>
              </a:spcBef>
              <a:spcAft>
                <a:spcPts val="0"/>
              </a:spcAft>
              <a:buSzPts val="2000"/>
              <a:buChar char="▪"/>
            </a:pPr>
            <a:r>
              <a:rPr lang="en-US" dirty="0"/>
              <a:t>    Highlights inadequacy of historical Atlas 14 data for stormwater management design</a:t>
            </a:r>
            <a:endParaRPr dirty="0"/>
          </a:p>
          <a:p>
            <a:pPr marL="0" lvl="0" indent="0" algn="l" rtl="0">
              <a:lnSpc>
                <a:spcPct val="90000"/>
              </a:lnSpc>
              <a:spcBef>
                <a:spcPts val="1600"/>
              </a:spcBef>
              <a:spcAft>
                <a:spcPts val="0"/>
              </a:spcAft>
              <a:buSzPts val="2200"/>
              <a:buNone/>
            </a:pPr>
            <a:r>
              <a:rPr lang="en-US" b="1" dirty="0"/>
              <a:t>Implications for Risk Management</a:t>
            </a:r>
            <a:endParaRPr b="1" dirty="0"/>
          </a:p>
          <a:p>
            <a:pPr marL="411480" lvl="1" indent="-182880" algn="l" rtl="0">
              <a:lnSpc>
                <a:spcPct val="90000"/>
              </a:lnSpc>
              <a:spcBef>
                <a:spcPts val="400"/>
              </a:spcBef>
              <a:spcAft>
                <a:spcPts val="0"/>
              </a:spcAft>
              <a:buSzPts val="2000"/>
              <a:buChar char="▪"/>
            </a:pPr>
            <a:r>
              <a:rPr lang="en-US" dirty="0"/>
              <a:t>    Quantitative estimates of current and future risk dynamics are crucial for actuaries and the public</a:t>
            </a:r>
            <a:endParaRPr dirty="0"/>
          </a:p>
          <a:p>
            <a:pPr marL="411480" lvl="1" indent="-182880" algn="l" rtl="0">
              <a:lnSpc>
                <a:spcPct val="90000"/>
              </a:lnSpc>
              <a:spcBef>
                <a:spcPts val="600"/>
              </a:spcBef>
              <a:spcAft>
                <a:spcPts val="0"/>
              </a:spcAft>
              <a:buSzPts val="2000"/>
              <a:buChar char="▪"/>
            </a:pPr>
            <a:r>
              <a:rPr lang="en-US" dirty="0"/>
              <a:t>    Current property insurance contracts should integrate up-to-date estimates to maintain viability</a:t>
            </a:r>
            <a:endParaRPr dirty="0"/>
          </a:p>
          <a:p>
            <a:pPr marL="411480" lvl="1" indent="-182880" algn="l" rtl="0">
              <a:lnSpc>
                <a:spcPct val="90000"/>
              </a:lnSpc>
              <a:spcBef>
                <a:spcPts val="600"/>
              </a:spcBef>
              <a:spcAft>
                <a:spcPts val="0"/>
              </a:spcAft>
              <a:buSzPts val="2000"/>
              <a:buChar char="▪"/>
            </a:pPr>
            <a:r>
              <a:rPr lang="en-US" dirty="0"/>
              <a:t>    Estimated trends should compel insurers to adjust future products and advocate for climate mitigation</a:t>
            </a:r>
            <a:endParaRPr dirty="0"/>
          </a:p>
          <a:p>
            <a:pPr marL="0" lvl="0" indent="0" algn="l" rtl="0">
              <a:lnSpc>
                <a:spcPct val="90000"/>
              </a:lnSpc>
              <a:spcBef>
                <a:spcPts val="1600"/>
              </a:spcBef>
              <a:spcAft>
                <a:spcPts val="0"/>
              </a:spcAft>
              <a:buSzPts val="2200"/>
              <a:buNone/>
            </a:pPr>
            <a:r>
              <a:rPr lang="en-US" b="1" dirty="0"/>
              <a:t>Broader Applicability</a:t>
            </a:r>
            <a:endParaRPr b="1" dirty="0"/>
          </a:p>
          <a:p>
            <a:pPr marL="411480" lvl="1" indent="-182880" algn="l" rtl="0">
              <a:lnSpc>
                <a:spcPct val="90000"/>
              </a:lnSpc>
              <a:spcBef>
                <a:spcPts val="400"/>
              </a:spcBef>
              <a:spcAft>
                <a:spcPts val="0"/>
              </a:spcAft>
              <a:buSzPts val="2000"/>
              <a:buChar char="▪"/>
            </a:pPr>
            <a:r>
              <a:rPr lang="en-US" dirty="0"/>
              <a:t>    This project offers a science-based template for other jurisdictions nationally</a:t>
            </a:r>
            <a:endParaRPr dirty="0"/>
          </a:p>
          <a:p>
            <a:pPr marL="411480" lvl="1" indent="-182880" algn="l" rtl="0">
              <a:lnSpc>
                <a:spcPct val="90000"/>
              </a:lnSpc>
              <a:spcBef>
                <a:spcPts val="600"/>
              </a:spcBef>
              <a:spcAft>
                <a:spcPts val="0"/>
              </a:spcAft>
              <a:buSzPts val="2000"/>
              <a:buChar char="▪"/>
            </a:pPr>
            <a:r>
              <a:rPr lang="en-US" dirty="0"/>
              <a:t>    Fosters dialogue on adopting new methods for developing regulatory standards and risk reduction strategies that explicitly account for projected climate change</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389614" y="284176"/>
            <a:ext cx="11418073" cy="150876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orbel"/>
              <a:buNone/>
            </a:pPr>
            <a:r>
              <a:rPr lang="en-US"/>
              <a:t>Thank you!</a:t>
            </a:r>
            <a:endParaRPr/>
          </a:p>
        </p:txBody>
      </p:sp>
      <p:sp>
        <p:nvSpPr>
          <p:cNvPr id="188" name="Google Shape;188;p28"/>
          <p:cNvSpPr txBox="1">
            <a:spLocks noGrp="1"/>
          </p:cNvSpPr>
          <p:nvPr>
            <p:ph type="body" idx="1"/>
          </p:nvPr>
        </p:nvSpPr>
        <p:spPr>
          <a:xfrm>
            <a:off x="389613" y="2011680"/>
            <a:ext cx="11418073" cy="420624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200"/>
              <a:buNone/>
            </a:pPr>
            <a:r>
              <a:rPr lang="en-US"/>
              <a:t>Questions?</a:t>
            </a:r>
            <a:endParaRPr/>
          </a:p>
          <a:p>
            <a:pPr marL="0" lvl="0" indent="0" algn="l" rtl="0">
              <a:lnSpc>
                <a:spcPct val="90000"/>
              </a:lnSpc>
              <a:spcBef>
                <a:spcPts val="1400"/>
              </a:spcBef>
              <a:spcAft>
                <a:spcPts val="0"/>
              </a:spcAft>
              <a:buSzPts val="2200"/>
              <a:buNone/>
            </a:pPr>
            <a:endParaRPr/>
          </a:p>
          <a:p>
            <a:pPr marL="0" lvl="0" indent="0" algn="l" rtl="0">
              <a:lnSpc>
                <a:spcPct val="90000"/>
              </a:lnSpc>
              <a:spcBef>
                <a:spcPts val="1400"/>
              </a:spcBef>
              <a:spcAft>
                <a:spcPts val="0"/>
              </a:spcAft>
              <a:buSzPts val="22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C7798-D413-F94B-8C5F-2014A033AD42}"/>
              </a:ext>
            </a:extLst>
          </p:cNvPr>
          <p:cNvSpPr>
            <a:spLocks noGrp="1"/>
          </p:cNvSpPr>
          <p:nvPr>
            <p:ph type="title"/>
          </p:nvPr>
        </p:nvSpPr>
        <p:spPr>
          <a:xfrm>
            <a:off x="130668" y="251808"/>
            <a:ext cx="11418073" cy="1132470"/>
          </a:xfrm>
        </p:spPr>
        <p:txBody>
          <a:bodyPr/>
          <a:lstStyle/>
          <a:p>
            <a:r>
              <a:rPr lang="en-US" dirty="0"/>
              <a:t>Recent </a:t>
            </a:r>
            <a:r>
              <a:rPr lang="en-US" dirty="0" smtClean="0"/>
              <a:t>Impacts </a:t>
            </a:r>
            <a:r>
              <a:rPr lang="en-US" dirty="0"/>
              <a:t>of </a:t>
            </a:r>
            <a:r>
              <a:rPr lang="en-US" dirty="0" smtClean="0"/>
              <a:t>Extreme Rainfall </a:t>
            </a:r>
            <a:r>
              <a:rPr lang="en-US" dirty="0"/>
              <a:t>in Calvert </a:t>
            </a:r>
            <a:r>
              <a:rPr lang="en-US" dirty="0" smtClean="0"/>
              <a:t>County</a:t>
            </a:r>
            <a:endParaRPr lang="en-US" dirty="0"/>
          </a:p>
        </p:txBody>
      </p:sp>
      <p:sp>
        <p:nvSpPr>
          <p:cNvPr id="3" name="Content Placeholder 2">
            <a:extLst>
              <a:ext uri="{FF2B5EF4-FFF2-40B4-BE49-F238E27FC236}">
                <a16:creationId xmlns:a16="http://schemas.microsoft.com/office/drawing/2014/main" id="{F21D31E2-3B79-5849-8240-0CB5CB4025A5}"/>
              </a:ext>
            </a:extLst>
          </p:cNvPr>
          <p:cNvSpPr>
            <a:spLocks noGrp="1"/>
          </p:cNvSpPr>
          <p:nvPr>
            <p:ph idx="1"/>
          </p:nvPr>
        </p:nvSpPr>
        <p:spPr>
          <a:xfrm>
            <a:off x="233908" y="6017882"/>
            <a:ext cx="5996959" cy="623119"/>
          </a:xfrm>
        </p:spPr>
        <p:txBody>
          <a:bodyPr>
            <a:normAutofit fontScale="85000" lnSpcReduction="10000"/>
          </a:bodyPr>
          <a:lstStyle/>
          <a:p>
            <a:pPr marL="0" indent="0">
              <a:buNone/>
            </a:pPr>
            <a:r>
              <a:rPr lang="en-US" dirty="0"/>
              <a:t>Ox Cart Road in </a:t>
            </a:r>
            <a:r>
              <a:rPr lang="en-US" dirty="0" err="1"/>
              <a:t>Huntingtown</a:t>
            </a:r>
            <a:r>
              <a:rPr lang="en-US" dirty="0"/>
              <a:t> after hurricane Isaias, 2020.</a:t>
            </a:r>
          </a:p>
        </p:txBody>
      </p:sp>
      <p:pic>
        <p:nvPicPr>
          <p:cNvPr id="4" name="Picture 3">
            <a:extLst>
              <a:ext uri="{FF2B5EF4-FFF2-40B4-BE49-F238E27FC236}">
                <a16:creationId xmlns:a16="http://schemas.microsoft.com/office/drawing/2014/main" id="{6D109F58-BAFA-884A-9141-B2808FF7DF21}"/>
              </a:ext>
            </a:extLst>
          </p:cNvPr>
          <p:cNvPicPr>
            <a:picLocks noChangeAspect="1"/>
          </p:cNvPicPr>
          <p:nvPr/>
        </p:nvPicPr>
        <p:blipFill>
          <a:blip r:embed="rId2"/>
          <a:stretch>
            <a:fillRect/>
          </a:stretch>
        </p:blipFill>
        <p:spPr>
          <a:xfrm>
            <a:off x="233908" y="1254804"/>
            <a:ext cx="8117858" cy="4641697"/>
          </a:xfrm>
          <a:prstGeom prst="rect">
            <a:avLst/>
          </a:prstGeom>
        </p:spPr>
      </p:pic>
      <p:pic>
        <p:nvPicPr>
          <p:cNvPr id="5" name="Picture 4">
            <a:extLst>
              <a:ext uri="{FF2B5EF4-FFF2-40B4-BE49-F238E27FC236}">
                <a16:creationId xmlns:a16="http://schemas.microsoft.com/office/drawing/2014/main" id="{AD81C581-80D0-3F45-AB27-A04C67C8DD53}"/>
              </a:ext>
            </a:extLst>
          </p:cNvPr>
          <p:cNvPicPr>
            <a:picLocks noChangeAspect="1"/>
          </p:cNvPicPr>
          <p:nvPr/>
        </p:nvPicPr>
        <p:blipFill>
          <a:blip r:embed="rId3"/>
          <a:stretch>
            <a:fillRect/>
          </a:stretch>
        </p:blipFill>
        <p:spPr>
          <a:xfrm>
            <a:off x="8584567" y="1254804"/>
            <a:ext cx="3453422" cy="4641697"/>
          </a:xfrm>
          <a:prstGeom prst="rect">
            <a:avLst/>
          </a:prstGeom>
        </p:spPr>
      </p:pic>
      <p:sp>
        <p:nvSpPr>
          <p:cNvPr id="6" name="TextBox 5">
            <a:extLst>
              <a:ext uri="{FF2B5EF4-FFF2-40B4-BE49-F238E27FC236}">
                <a16:creationId xmlns:a16="http://schemas.microsoft.com/office/drawing/2014/main" id="{82F58928-8922-2B4D-9BF9-521BDAF4C324}"/>
              </a:ext>
            </a:extLst>
          </p:cNvPr>
          <p:cNvSpPr txBox="1"/>
          <p:nvPr/>
        </p:nvSpPr>
        <p:spPr>
          <a:xfrm>
            <a:off x="8485693" y="6067831"/>
            <a:ext cx="3685624" cy="584775"/>
          </a:xfrm>
          <a:prstGeom prst="rect">
            <a:avLst/>
          </a:prstGeom>
          <a:noFill/>
        </p:spPr>
        <p:txBody>
          <a:bodyPr wrap="none" rtlCol="0">
            <a:spAutoFit/>
          </a:bodyPr>
          <a:lstStyle/>
          <a:p>
            <a:r>
              <a:rPr lang="en-US" sz="1600" dirty="0">
                <a:solidFill>
                  <a:schemeClr val="bg1"/>
                </a:solidFill>
              </a:rPr>
              <a:t>North Beach July 26, 2018</a:t>
            </a:r>
          </a:p>
          <a:p>
            <a:r>
              <a:rPr lang="en-US" sz="1600" dirty="0">
                <a:solidFill>
                  <a:schemeClr val="bg1"/>
                </a:solidFill>
              </a:rPr>
              <a:t>Photo credit: Amy Elliot (SOMD News)</a:t>
            </a:r>
          </a:p>
        </p:txBody>
      </p:sp>
    </p:spTree>
    <p:extLst>
      <p:ext uri="{BB962C8B-B14F-4D97-AF65-F5344CB8AC3E}">
        <p14:creationId xmlns:p14="http://schemas.microsoft.com/office/powerpoint/2010/main" val="32010339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389614" y="284176"/>
            <a:ext cx="11418073" cy="150876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orbel"/>
              <a:buNone/>
            </a:pPr>
            <a:r>
              <a:rPr lang="en-US" dirty="0"/>
              <a:t>The Challenge of Changing Rainfall</a:t>
            </a:r>
            <a:endParaRPr dirty="0"/>
          </a:p>
        </p:txBody>
      </p:sp>
      <p:sp>
        <p:nvSpPr>
          <p:cNvPr id="96" name="Google Shape;96;p14"/>
          <p:cNvSpPr txBox="1">
            <a:spLocks noGrp="1"/>
          </p:cNvSpPr>
          <p:nvPr>
            <p:ph type="body" idx="1"/>
          </p:nvPr>
        </p:nvSpPr>
        <p:spPr>
          <a:xfrm>
            <a:off x="389613" y="2011679"/>
            <a:ext cx="11418073" cy="454019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800"/>
              <a:buNone/>
            </a:pPr>
            <a:r>
              <a:rPr lang="en-US" sz="2800" b="1" dirty="0"/>
              <a:t>Problem:</a:t>
            </a:r>
            <a:r>
              <a:rPr lang="en-US" sz="2800" dirty="0"/>
              <a:t> Escalating impacts of climate change on extreme rainfall events</a:t>
            </a:r>
            <a:endParaRPr dirty="0"/>
          </a:p>
          <a:p>
            <a:pPr marL="0" lvl="0" indent="0" algn="l" rtl="0">
              <a:lnSpc>
                <a:spcPct val="90000"/>
              </a:lnSpc>
              <a:spcBef>
                <a:spcPts val="1400"/>
              </a:spcBef>
              <a:spcAft>
                <a:spcPts val="0"/>
              </a:spcAft>
              <a:buSzPts val="2800"/>
              <a:buNone/>
            </a:pPr>
            <a:r>
              <a:rPr lang="en-US" sz="2800" b="1" dirty="0"/>
              <a:t>Traditional Approach:</a:t>
            </a:r>
            <a:r>
              <a:rPr lang="en-US" sz="2800" dirty="0"/>
              <a:t> Stormwater infrastructure designed based on historical data (e.g., NOAA Atlas 14)</a:t>
            </a:r>
            <a:endParaRPr dirty="0"/>
          </a:p>
          <a:p>
            <a:pPr marL="0" lvl="0" indent="0" algn="l" rtl="0">
              <a:lnSpc>
                <a:spcPct val="90000"/>
              </a:lnSpc>
              <a:spcBef>
                <a:spcPts val="1400"/>
              </a:spcBef>
              <a:spcAft>
                <a:spcPts val="0"/>
              </a:spcAft>
              <a:buSzPts val="2800"/>
              <a:buNone/>
            </a:pPr>
            <a:r>
              <a:rPr lang="en-US" sz="2800" b="1" dirty="0"/>
              <a:t>Reality: </a:t>
            </a:r>
            <a:r>
              <a:rPr lang="en-US" sz="2800" dirty="0"/>
              <a:t>Historical records are increasingly insufficient due to:</a:t>
            </a:r>
            <a:endParaRPr dirty="0"/>
          </a:p>
          <a:p>
            <a:pPr marL="411480" lvl="1" indent="-182880" algn="l" rtl="0">
              <a:lnSpc>
                <a:spcPct val="90000"/>
              </a:lnSpc>
              <a:spcBef>
                <a:spcPts val="400"/>
              </a:spcBef>
              <a:spcAft>
                <a:spcPts val="0"/>
              </a:spcAft>
              <a:buSzPts val="2600"/>
              <a:buChar char="▪"/>
            </a:pPr>
            <a:r>
              <a:rPr lang="en-US" sz="2600" dirty="0"/>
              <a:t>Increased frequency and intensity of extreme rainfall</a:t>
            </a:r>
            <a:endParaRPr dirty="0"/>
          </a:p>
          <a:p>
            <a:pPr marL="411480" lvl="1" indent="-182880" algn="l" rtl="0">
              <a:lnSpc>
                <a:spcPct val="90000"/>
              </a:lnSpc>
              <a:spcBef>
                <a:spcPts val="600"/>
              </a:spcBef>
              <a:buSzPts val="2600"/>
              <a:buChar char="▪"/>
            </a:pPr>
            <a:r>
              <a:rPr lang="en-US" sz="2600" dirty="0"/>
              <a:t>New weather extremes set </a:t>
            </a:r>
            <a:r>
              <a:rPr lang="en-US" sz="2600" dirty="0" smtClean="0"/>
              <a:t>annually</a:t>
            </a:r>
          </a:p>
          <a:p>
            <a:pPr marL="0" lvl="0" indent="0" algn="l" rtl="0">
              <a:lnSpc>
                <a:spcPct val="90000"/>
              </a:lnSpc>
              <a:spcBef>
                <a:spcPts val="1400"/>
              </a:spcBef>
              <a:spcAft>
                <a:spcPts val="0"/>
              </a:spcAft>
              <a:buSzPts val="2800"/>
              <a:buNone/>
            </a:pPr>
            <a:r>
              <a:rPr lang="en-US" sz="2800" b="1" dirty="0" smtClean="0"/>
              <a:t>Consequence</a:t>
            </a:r>
            <a:r>
              <a:rPr lang="en-US" sz="2800" b="1" dirty="0"/>
              <a:t>: </a:t>
            </a:r>
            <a:r>
              <a:rPr lang="en-US" sz="2800" dirty="0"/>
              <a:t>Underestimation of risk, inadequate </a:t>
            </a:r>
          </a:p>
          <a:p>
            <a:pPr marL="0" lvl="0" indent="0" algn="l" rtl="0">
              <a:lnSpc>
                <a:spcPct val="90000"/>
              </a:lnSpc>
              <a:spcBef>
                <a:spcPts val="0"/>
              </a:spcBef>
              <a:spcAft>
                <a:spcPts val="0"/>
              </a:spcAft>
              <a:buSzPts val="2800"/>
              <a:buNone/>
            </a:pPr>
            <a:r>
              <a:rPr lang="en-US" sz="2800" dirty="0"/>
              <a:t>local planning, and challenges for the insurance </a:t>
            </a:r>
          </a:p>
          <a:p>
            <a:pPr marL="0" lvl="0" indent="0" algn="l" rtl="0">
              <a:lnSpc>
                <a:spcPct val="90000"/>
              </a:lnSpc>
              <a:spcBef>
                <a:spcPts val="0"/>
              </a:spcBef>
              <a:spcAft>
                <a:spcPts val="0"/>
              </a:spcAft>
              <a:buSzPts val="2800"/>
              <a:buNone/>
            </a:pPr>
            <a:r>
              <a:rPr lang="en-US" sz="2800" dirty="0"/>
              <a:t>industry</a:t>
            </a:r>
            <a:endParaRPr sz="2800" dirty="0"/>
          </a:p>
        </p:txBody>
      </p:sp>
      <p:pic>
        <p:nvPicPr>
          <p:cNvPr id="2" name="Main graphic">
            <a:extLst>
              <a:ext uri="{FF2B5EF4-FFF2-40B4-BE49-F238E27FC236}">
                <a16:creationId xmlns:a16="http://schemas.microsoft.com/office/drawing/2014/main" id="{0828FC08-AA37-B41C-77D7-25DDBDBC478E}"/>
              </a:ext>
            </a:extLst>
          </p:cNvPr>
          <p:cNvPicPr/>
          <p:nvPr/>
        </p:nvPicPr>
        <p:blipFill rotWithShape="1">
          <a:blip r:embed="rId3"/>
          <a:srcRect t="67154" r="12247"/>
          <a:stretch/>
        </p:blipFill>
        <p:spPr>
          <a:xfrm>
            <a:off x="8019207" y="4304963"/>
            <a:ext cx="4172793" cy="2465654"/>
          </a:xfrm>
          <a:prstGeom prst="rect">
            <a:avLst/>
          </a:prstGeom>
          <a:ln>
            <a:noFill/>
          </a:ln>
        </p:spPr>
      </p:pic>
      <p:sp>
        <p:nvSpPr>
          <p:cNvPr id="3" name="TextBox 2">
            <a:extLst>
              <a:ext uri="{FF2B5EF4-FFF2-40B4-BE49-F238E27FC236}">
                <a16:creationId xmlns:a16="http://schemas.microsoft.com/office/drawing/2014/main" id="{8C9BB6EC-9AA3-63D5-2801-9B70A4F9293C}"/>
              </a:ext>
            </a:extLst>
          </p:cNvPr>
          <p:cNvSpPr txBox="1"/>
          <p:nvPr/>
        </p:nvSpPr>
        <p:spPr>
          <a:xfrm>
            <a:off x="8519403" y="4436564"/>
            <a:ext cx="3480440" cy="307777"/>
          </a:xfrm>
          <a:prstGeom prst="rect">
            <a:avLst/>
          </a:prstGeom>
          <a:noFill/>
        </p:spPr>
        <p:txBody>
          <a:bodyPr wrap="none" rtlCol="0">
            <a:spAutoFit/>
          </a:bodyPr>
          <a:lstStyle/>
          <a:p>
            <a:r>
              <a:rPr lang="en-US" dirty="0"/>
              <a:t>NOAA Atlas 14 Regions (</a:t>
            </a:r>
            <a:r>
              <a:rPr lang="en-US" dirty="0" err="1"/>
              <a:t>yrs</a:t>
            </a:r>
            <a:r>
              <a:rPr lang="en-US" dirty="0"/>
              <a:t>, latest data)</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389614" y="284176"/>
            <a:ext cx="11418073" cy="150876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orbel"/>
              <a:buNone/>
            </a:pPr>
            <a:r>
              <a:rPr lang="en-US"/>
              <a:t>The Problem: Nonstationary Risk &amp; Pluvial Flooding</a:t>
            </a:r>
            <a:endParaRPr/>
          </a:p>
        </p:txBody>
      </p:sp>
      <p:sp>
        <p:nvSpPr>
          <p:cNvPr id="102" name="Google Shape;102;p15"/>
          <p:cNvSpPr txBox="1">
            <a:spLocks noGrp="1"/>
          </p:cNvSpPr>
          <p:nvPr>
            <p:ph type="body" idx="1"/>
          </p:nvPr>
        </p:nvSpPr>
        <p:spPr>
          <a:xfrm>
            <a:off x="389613" y="2011679"/>
            <a:ext cx="11513490" cy="469127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2800" b="1"/>
              <a:t>Climate-Driven Intensification: </a:t>
            </a:r>
            <a:r>
              <a:rPr lang="en-US" sz="2800"/>
              <a:t>Mounting evidence of flood intensification</a:t>
            </a:r>
            <a:endParaRPr/>
          </a:p>
          <a:p>
            <a:pPr marL="0" lvl="0" indent="0" algn="l" rtl="0">
              <a:lnSpc>
                <a:spcPct val="90000"/>
              </a:lnSpc>
              <a:spcBef>
                <a:spcPts val="1400"/>
              </a:spcBef>
              <a:spcAft>
                <a:spcPts val="0"/>
              </a:spcAft>
              <a:buSzPts val="2800"/>
              <a:buNone/>
            </a:pPr>
            <a:r>
              <a:rPr lang="en-US" sz="2800" b="1"/>
              <a:t>Pluvial Flooding: </a:t>
            </a:r>
            <a:r>
              <a:rPr lang="en-US" sz="2800"/>
              <a:t>Flooding from excessive rainfall overwhelming drainage</a:t>
            </a:r>
            <a:endParaRPr sz="2800"/>
          </a:p>
          <a:p>
            <a:pPr marL="411480" lvl="1" indent="-182880" algn="l" rtl="0">
              <a:lnSpc>
                <a:spcPct val="90000"/>
              </a:lnSpc>
              <a:spcBef>
                <a:spcPts val="400"/>
              </a:spcBef>
              <a:spcAft>
                <a:spcPts val="0"/>
              </a:spcAft>
              <a:buSzPts val="2400"/>
              <a:buChar char="▪"/>
            </a:pPr>
            <a:r>
              <a:rPr lang="en-US" sz="2400"/>
              <a:t>Often underestimated and inadequately mitigated</a:t>
            </a:r>
            <a:endParaRPr sz="2400"/>
          </a:p>
          <a:p>
            <a:pPr marL="411480" lvl="1" indent="-182880" algn="l" rtl="0">
              <a:lnSpc>
                <a:spcPct val="90000"/>
              </a:lnSpc>
              <a:spcBef>
                <a:spcPts val="600"/>
              </a:spcBef>
              <a:spcAft>
                <a:spcPts val="0"/>
              </a:spcAft>
              <a:buSzPts val="2400"/>
              <a:buChar char="▪"/>
            </a:pPr>
            <a:r>
              <a:rPr lang="en-US" sz="2400"/>
              <a:t>Major cause of U.S. flood insurance claims (1978-2021 data)</a:t>
            </a:r>
            <a:endParaRPr/>
          </a:p>
          <a:p>
            <a:pPr marL="0" lvl="0" indent="0" algn="l" rtl="0">
              <a:lnSpc>
                <a:spcPct val="90000"/>
              </a:lnSpc>
              <a:spcBef>
                <a:spcPts val="1600"/>
              </a:spcBef>
              <a:spcAft>
                <a:spcPts val="0"/>
              </a:spcAft>
              <a:buSzPts val="2800"/>
              <a:buNone/>
            </a:pPr>
            <a:r>
              <a:rPr lang="en-US" sz="2800" b="1"/>
              <a:t>Exacerbating Human Factors</a:t>
            </a:r>
            <a:endParaRPr sz="2800" b="1"/>
          </a:p>
          <a:p>
            <a:pPr marL="411480" lvl="1" indent="-182880" algn="l" rtl="0">
              <a:lnSpc>
                <a:spcPct val="90000"/>
              </a:lnSpc>
              <a:spcBef>
                <a:spcPts val="400"/>
              </a:spcBef>
              <a:spcAft>
                <a:spcPts val="0"/>
              </a:spcAft>
              <a:buSzPts val="2400"/>
              <a:buChar char="▪"/>
            </a:pPr>
            <a:r>
              <a:rPr lang="en-US" sz="2400"/>
              <a:t>Increased Impervious Surfaces: Reduced infiltration, enhanced runoff</a:t>
            </a:r>
            <a:endParaRPr sz="2400"/>
          </a:p>
          <a:p>
            <a:pPr marL="411480" lvl="1" indent="-182880" algn="l" rtl="0">
              <a:lnSpc>
                <a:spcPct val="90000"/>
              </a:lnSpc>
              <a:spcBef>
                <a:spcPts val="600"/>
              </a:spcBef>
              <a:spcAft>
                <a:spcPts val="0"/>
              </a:spcAft>
              <a:buSzPts val="2400"/>
              <a:buChar char="▪"/>
            </a:pPr>
            <a:r>
              <a:rPr lang="en-US" sz="2400"/>
              <a:t>Inadequate Stormwater Infrastructure: Catastrophic failures (e.g., Hurricanes Katrina, Harvey, St. Louis 2022)</a:t>
            </a:r>
            <a:endParaRPr sz="2400"/>
          </a:p>
          <a:p>
            <a:pPr marL="411480" lvl="1" indent="-182880" algn="l" rtl="0">
              <a:lnSpc>
                <a:spcPct val="90000"/>
              </a:lnSpc>
              <a:spcBef>
                <a:spcPts val="600"/>
              </a:spcBef>
              <a:spcAft>
                <a:spcPts val="0"/>
              </a:spcAft>
              <a:buSzPts val="2400"/>
              <a:buChar char="▪"/>
            </a:pPr>
            <a:r>
              <a:rPr lang="en-US" sz="2400"/>
              <a:t>Climate Warming: Directly increases rainfall rates and pluvial flooding frequency</a:t>
            </a:r>
            <a:endParaRPr sz="24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04B8-4FE1-E446-B94B-30CE9030143E}"/>
              </a:ext>
            </a:extLst>
          </p:cNvPr>
          <p:cNvSpPr>
            <a:spLocks noGrp="1"/>
          </p:cNvSpPr>
          <p:nvPr>
            <p:ph type="title"/>
          </p:nvPr>
        </p:nvSpPr>
        <p:spPr/>
        <p:txBody>
          <a:bodyPr/>
          <a:lstStyle/>
          <a:p>
            <a:r>
              <a:rPr lang="en-US" dirty="0"/>
              <a:t>How </a:t>
            </a:r>
            <a:r>
              <a:rPr lang="en-US" dirty="0" smtClean="0"/>
              <a:t>do we adjust</a:t>
            </a:r>
            <a:r>
              <a:rPr lang="en-US" dirty="0"/>
              <a:t>?</a:t>
            </a:r>
          </a:p>
        </p:txBody>
      </p:sp>
      <p:sp>
        <p:nvSpPr>
          <p:cNvPr id="3" name="Content Placeholder 2">
            <a:extLst>
              <a:ext uri="{FF2B5EF4-FFF2-40B4-BE49-F238E27FC236}">
                <a16:creationId xmlns:a16="http://schemas.microsoft.com/office/drawing/2014/main" id="{E0DF5297-568A-E548-84DD-A91BB935FEBF}"/>
              </a:ext>
            </a:extLst>
          </p:cNvPr>
          <p:cNvSpPr>
            <a:spLocks noGrp="1"/>
          </p:cNvSpPr>
          <p:nvPr>
            <p:ph idx="1"/>
          </p:nvPr>
        </p:nvSpPr>
        <p:spPr>
          <a:xfrm>
            <a:off x="838200" y="1687733"/>
            <a:ext cx="10740992" cy="4907881"/>
          </a:xfrm>
        </p:spPr>
        <p:txBody>
          <a:bodyPr>
            <a:normAutofit/>
          </a:bodyPr>
          <a:lstStyle/>
          <a:p>
            <a:r>
              <a:rPr lang="en-US" b="1" dirty="0"/>
              <a:t>Update the data more frequently.</a:t>
            </a:r>
          </a:p>
          <a:p>
            <a:pPr lvl="1"/>
            <a:r>
              <a:rPr lang="en-US" dirty="0"/>
              <a:t>Atlas 14 IDF curves used by many entities in the US are outdated</a:t>
            </a:r>
          </a:p>
          <a:p>
            <a:pPr lvl="1"/>
            <a:r>
              <a:rPr lang="en-US" dirty="0">
                <a:solidFill>
                  <a:schemeClr val="tx1">
                    <a:lumMod val="50000"/>
                    <a:lumOff val="50000"/>
                  </a:schemeClr>
                </a:solidFill>
              </a:rPr>
              <a:t>Atlas 15 is in process for the entire US with updated methods and data</a:t>
            </a:r>
          </a:p>
          <a:p>
            <a:pPr marL="571500" lvl="1" indent="0">
              <a:buNone/>
            </a:pPr>
            <a:endParaRPr lang="en-US" dirty="0">
              <a:highlight>
                <a:srgbClr val="FF0000"/>
              </a:highlight>
            </a:endParaRPr>
          </a:p>
          <a:p>
            <a:r>
              <a:rPr lang="en-US" b="1" dirty="0">
                <a:solidFill>
                  <a:schemeClr val="tx1">
                    <a:lumMod val="50000"/>
                    <a:lumOff val="50000"/>
                  </a:schemeClr>
                </a:solidFill>
              </a:rPr>
              <a:t>Use projections of current and expected conditions to estimate design thresholds.</a:t>
            </a:r>
          </a:p>
          <a:p>
            <a:r>
              <a:rPr lang="en-US" b="1" dirty="0">
                <a:solidFill>
                  <a:schemeClr val="tx1">
                    <a:lumMod val="50000"/>
                    <a:lumOff val="50000"/>
                  </a:schemeClr>
                </a:solidFill>
              </a:rPr>
              <a:t>Scale existing guidance up by some factor – depends on:</a:t>
            </a:r>
          </a:p>
          <a:p>
            <a:pPr lvl="1"/>
            <a:r>
              <a:rPr lang="en-US" dirty="0">
                <a:solidFill>
                  <a:schemeClr val="tx1">
                    <a:lumMod val="50000"/>
                    <a:lumOff val="50000"/>
                  </a:schemeClr>
                </a:solidFill>
              </a:rPr>
              <a:t> How we think future changes will develop (largely dependent on GHG policies and implementation).</a:t>
            </a:r>
          </a:p>
          <a:p>
            <a:pPr lvl="1"/>
            <a:r>
              <a:rPr lang="en-US" dirty="0">
                <a:solidFill>
                  <a:schemeClr val="tx1">
                    <a:lumMod val="50000"/>
                    <a:lumOff val="50000"/>
                  </a:schemeClr>
                </a:solidFill>
              </a:rPr>
              <a:t>Different models and analysis techniques give slightly different results.</a:t>
            </a:r>
          </a:p>
          <a:p>
            <a:pPr lvl="1"/>
            <a:r>
              <a:rPr lang="en-US" dirty="0">
                <a:solidFill>
                  <a:schemeClr val="tx1">
                    <a:lumMod val="50000"/>
                    <a:lumOff val="50000"/>
                  </a:schemeClr>
                </a:solidFill>
              </a:rPr>
              <a:t>The timeline of the project (how long in the future do we build for).</a:t>
            </a:r>
          </a:p>
          <a:p>
            <a:pPr lvl="1"/>
            <a:r>
              <a:rPr lang="en-US" dirty="0">
                <a:solidFill>
                  <a:schemeClr val="tx1">
                    <a:lumMod val="50000"/>
                    <a:lumOff val="50000"/>
                  </a:schemeClr>
                </a:solidFill>
              </a:rPr>
              <a:t>Risk of failure (high consequence of failure projects need lower probability of failure designs).</a:t>
            </a:r>
          </a:p>
        </p:txBody>
      </p:sp>
    </p:spTree>
    <p:extLst>
      <p:ext uri="{BB962C8B-B14F-4D97-AF65-F5344CB8AC3E}">
        <p14:creationId xmlns:p14="http://schemas.microsoft.com/office/powerpoint/2010/main" val="2359014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404602" y="397762"/>
            <a:ext cx="7200000" cy="1479479"/>
          </a:xfrm>
          <a:prstGeom prst="rect">
            <a:avLst/>
          </a:prstGeom>
          <a:noFill/>
          <a:ln>
            <a:noFill/>
          </a:ln>
        </p:spPr>
        <p:txBody>
          <a:bodyPr lIns="90000" tIns="46800" rIns="90000" bIns="46800"/>
          <a:lstStyle/>
          <a:p>
            <a:r>
              <a:rPr lang="en-US" sz="3400" spc="-1" dirty="0">
                <a:latin typeface="Corbel" panose="020B0503020204020204" pitchFamily="34" charset="0"/>
              </a:rPr>
              <a:t>Scales of the </a:t>
            </a:r>
            <a:r>
              <a:rPr lang="en-US" sz="3400" spc="-1" dirty="0" smtClean="0">
                <a:latin typeface="Corbel" panose="020B0503020204020204" pitchFamily="34" charset="0"/>
              </a:rPr>
              <a:t>problem</a:t>
            </a:r>
            <a:r>
              <a:rPr lang="en-US" sz="3400" spc="-1" dirty="0">
                <a:latin typeface="Corbel" panose="020B0503020204020204" pitchFamily="34" charset="0"/>
              </a:rPr>
              <a:t>: </a:t>
            </a:r>
            <a:endParaRPr lang="en-US" sz="3400" spc="-1" dirty="0" smtClean="0">
              <a:latin typeface="Corbel" panose="020B0503020204020204" pitchFamily="34" charset="0"/>
            </a:endParaRPr>
          </a:p>
          <a:p>
            <a:r>
              <a:rPr lang="en-US" sz="3400" spc="-1" dirty="0" smtClean="0">
                <a:latin typeface="Corbel" panose="020B0503020204020204" pitchFamily="34" charset="0"/>
              </a:rPr>
              <a:t>Atlas 14</a:t>
            </a:r>
            <a:endParaRPr lang="en-US" sz="3400" spc="-1" dirty="0">
              <a:latin typeface="Corbel" panose="020B0503020204020204" pitchFamily="34" charset="0"/>
            </a:endParaRPr>
          </a:p>
        </p:txBody>
      </p:sp>
      <p:pic>
        <p:nvPicPr>
          <p:cNvPr id="46" name="Main graphic"/>
          <p:cNvPicPr/>
          <p:nvPr/>
        </p:nvPicPr>
        <p:blipFill rotWithShape="1">
          <a:blip r:embed="rId3"/>
          <a:srcRect t="35621"/>
          <a:stretch/>
        </p:blipFill>
        <p:spPr>
          <a:xfrm>
            <a:off x="6534364" y="397762"/>
            <a:ext cx="6181618" cy="6210728"/>
          </a:xfrm>
          <a:prstGeom prst="rect">
            <a:avLst/>
          </a:prstGeom>
          <a:ln>
            <a:noFill/>
          </a:ln>
        </p:spPr>
      </p:pic>
      <p:sp>
        <p:nvSpPr>
          <p:cNvPr id="2" name="TextBox 1">
            <a:extLst>
              <a:ext uri="{FF2B5EF4-FFF2-40B4-BE49-F238E27FC236}">
                <a16:creationId xmlns:a16="http://schemas.microsoft.com/office/drawing/2014/main" id="{50E953BE-A819-5789-47ED-23F4A908B1AA}"/>
              </a:ext>
            </a:extLst>
          </p:cNvPr>
          <p:cNvSpPr txBox="1"/>
          <p:nvPr/>
        </p:nvSpPr>
        <p:spPr>
          <a:xfrm>
            <a:off x="0" y="6069881"/>
            <a:ext cx="6390526" cy="1077218"/>
          </a:xfrm>
          <a:prstGeom prst="rect">
            <a:avLst/>
          </a:prstGeom>
          <a:noFill/>
        </p:spPr>
        <p:txBody>
          <a:bodyPr wrap="square" rtlCol="0">
            <a:spAutoFit/>
          </a:bodyPr>
          <a:lstStyle/>
          <a:p>
            <a:r>
              <a:rPr lang="en-US" sz="1200" spc="-1" dirty="0">
                <a:solidFill>
                  <a:schemeClr val="bg1"/>
                </a:solidFill>
              </a:rPr>
              <a:t>Coelho eta l., 2022: Potential Impacts of Future Extreme Precipitation Changes on Flood Engineering Design Across the Contiguous United States,</a:t>
            </a:r>
            <a:r>
              <a:rPr lang="en-US" sz="1200" b="1" spc="-1" dirty="0">
                <a:solidFill>
                  <a:schemeClr val="bg1"/>
                </a:solidFill>
              </a:rPr>
              <a:t> </a:t>
            </a:r>
            <a:r>
              <a:rPr lang="en-US" sz="1200" spc="-1" dirty="0">
                <a:solidFill>
                  <a:schemeClr val="bg1"/>
                </a:solidFill>
              </a:rPr>
              <a:t>Water Resources Research, Volume: 58, Issue: 4, First published: 29 March 2022, DOI: (10.1029/2021WR031432) </a:t>
            </a:r>
          </a:p>
          <a:p>
            <a:endParaRPr lang="en-US" sz="1400" spc="-1" dirty="0">
              <a:solidFill>
                <a:schemeClr val="bg1"/>
              </a:solidFill>
            </a:endParaRPr>
          </a:p>
          <a:p>
            <a:endParaRPr lang="en-US" dirty="0">
              <a:solidFill>
                <a:schemeClr val="bg1"/>
              </a:solidFill>
            </a:endParaRPr>
          </a:p>
        </p:txBody>
      </p:sp>
      <p:sp>
        <p:nvSpPr>
          <p:cNvPr id="4" name="Text Placeholder 2">
            <a:extLst>
              <a:ext uri="{FF2B5EF4-FFF2-40B4-BE49-F238E27FC236}">
                <a16:creationId xmlns:a16="http://schemas.microsoft.com/office/drawing/2014/main" id="{43A09F4F-586F-C5E2-C95D-528398517E76}"/>
              </a:ext>
            </a:extLst>
          </p:cNvPr>
          <p:cNvSpPr txBox="1">
            <a:spLocks/>
          </p:cNvSpPr>
          <p:nvPr/>
        </p:nvSpPr>
        <p:spPr>
          <a:xfrm>
            <a:off x="398175" y="1841521"/>
            <a:ext cx="5992351" cy="420624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bg1">
                  <a:lumMod val="95000"/>
                </a:schemeClr>
              </a:buClr>
              <a:buFont typeface="Arial" panose="020B0604020202020204" pitchFamily="34" charset="0"/>
              <a:buChar char="•"/>
            </a:pPr>
            <a:endParaRPr lang="en-US" sz="2800" dirty="0">
              <a:solidFill>
                <a:schemeClr val="bg1"/>
              </a:solidFill>
            </a:endParaRPr>
          </a:p>
          <a:p>
            <a:pPr marL="285750" indent="-285750">
              <a:buClr>
                <a:schemeClr val="bg1">
                  <a:lumMod val="95000"/>
                </a:schemeClr>
              </a:buClr>
              <a:buFont typeface="Arial" panose="020B0604020202020204" pitchFamily="34" charset="0"/>
              <a:buChar char="•"/>
            </a:pPr>
            <a:r>
              <a:rPr lang="en-US" sz="2800" dirty="0">
                <a:solidFill>
                  <a:schemeClr val="bg1"/>
                </a:solidFill>
              </a:rPr>
              <a:t>Atlas 14 is what we still have in most local ordinance.</a:t>
            </a:r>
          </a:p>
          <a:p>
            <a:pPr marL="285750" indent="-285750">
              <a:buClr>
                <a:schemeClr val="bg1">
                  <a:lumMod val="95000"/>
                </a:schemeClr>
              </a:buClr>
              <a:buFont typeface="Arial" panose="020B0604020202020204" pitchFamily="34" charset="0"/>
              <a:buChar char="•"/>
            </a:pPr>
            <a:r>
              <a:rPr lang="en-US" sz="2800" dirty="0">
                <a:solidFill>
                  <a:schemeClr val="bg1"/>
                </a:solidFill>
              </a:rPr>
              <a:t>It did not include the northwestern states.</a:t>
            </a:r>
          </a:p>
          <a:p>
            <a:pPr marL="285750" indent="-285750">
              <a:buClr>
                <a:schemeClr val="bg1">
                  <a:lumMod val="95000"/>
                </a:schemeClr>
              </a:buClr>
              <a:buFont typeface="Arial" panose="020B0604020202020204" pitchFamily="34" charset="0"/>
              <a:buChar char="•"/>
            </a:pPr>
            <a:r>
              <a:rPr lang="en-US" sz="2800" dirty="0">
                <a:solidFill>
                  <a:schemeClr val="bg1"/>
                </a:solidFill>
              </a:rPr>
              <a:t>It generally used ~60 years of data</a:t>
            </a:r>
          </a:p>
          <a:p>
            <a:pPr marL="285750" indent="-285750">
              <a:buClr>
                <a:schemeClr val="bg1">
                  <a:lumMod val="95000"/>
                </a:schemeClr>
              </a:buClr>
              <a:buFont typeface="Arial" panose="020B0604020202020204" pitchFamily="34" charset="0"/>
              <a:buChar char="•"/>
            </a:pPr>
            <a:r>
              <a:rPr lang="en-US" sz="2800" dirty="0">
                <a:solidFill>
                  <a:schemeClr val="bg1"/>
                </a:solidFill>
              </a:rPr>
              <a:t>The most recent data in our region </a:t>
            </a:r>
            <a:r>
              <a:rPr lang="en-US" sz="2800" dirty="0" smtClean="0">
                <a:solidFill>
                  <a:schemeClr val="bg1"/>
                </a:solidFill>
              </a:rPr>
              <a:t>are </a:t>
            </a:r>
            <a:r>
              <a:rPr lang="en-US" sz="2800" dirty="0">
                <a:solidFill>
                  <a:schemeClr val="bg1"/>
                </a:solidFill>
              </a:rPr>
              <a:t>from 2000.</a:t>
            </a:r>
          </a:p>
          <a:p>
            <a:pPr marL="285750" indent="-285750">
              <a:buClr>
                <a:schemeClr val="bg1">
                  <a:lumMod val="95000"/>
                </a:schemeClr>
              </a:buClr>
              <a:buFont typeface="Arial" panose="020B0604020202020204" pitchFamily="34" charset="0"/>
              <a:buChar char="•"/>
            </a:pPr>
            <a:endParaRPr lang="en-US" sz="2800" dirty="0">
              <a:solidFill>
                <a:schemeClr val="bg1"/>
              </a:solidFill>
            </a:endParaRPr>
          </a:p>
        </p:txBody>
      </p:sp>
    </p:spTree>
  </p:cSld>
  <p:clrMapOvr>
    <a:masterClrMapping/>
  </p:clrMapOvr>
  <p:transition>
    <p:wipe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04B8-4FE1-E446-B94B-30CE9030143E}"/>
              </a:ext>
            </a:extLst>
          </p:cNvPr>
          <p:cNvSpPr>
            <a:spLocks noGrp="1"/>
          </p:cNvSpPr>
          <p:nvPr>
            <p:ph type="title"/>
          </p:nvPr>
        </p:nvSpPr>
        <p:spPr/>
        <p:txBody>
          <a:bodyPr/>
          <a:lstStyle/>
          <a:p>
            <a:r>
              <a:rPr lang="en-US" dirty="0"/>
              <a:t>How </a:t>
            </a:r>
            <a:r>
              <a:rPr lang="en-US" dirty="0" smtClean="0"/>
              <a:t>do </a:t>
            </a:r>
            <a:r>
              <a:rPr lang="en-US" dirty="0"/>
              <a:t>we adjust?</a:t>
            </a:r>
          </a:p>
        </p:txBody>
      </p:sp>
      <p:sp>
        <p:nvSpPr>
          <p:cNvPr id="3" name="Content Placeholder 2">
            <a:extLst>
              <a:ext uri="{FF2B5EF4-FFF2-40B4-BE49-F238E27FC236}">
                <a16:creationId xmlns:a16="http://schemas.microsoft.com/office/drawing/2014/main" id="{E0DF5297-568A-E548-84DD-A91BB935FEBF}"/>
              </a:ext>
            </a:extLst>
          </p:cNvPr>
          <p:cNvSpPr>
            <a:spLocks noGrp="1"/>
          </p:cNvSpPr>
          <p:nvPr>
            <p:ph idx="1"/>
          </p:nvPr>
        </p:nvSpPr>
        <p:spPr>
          <a:xfrm>
            <a:off x="838200" y="1687733"/>
            <a:ext cx="10740992" cy="4907881"/>
          </a:xfrm>
        </p:spPr>
        <p:txBody>
          <a:bodyPr>
            <a:normAutofit/>
          </a:bodyPr>
          <a:lstStyle/>
          <a:p>
            <a:r>
              <a:rPr lang="en-US" b="1" dirty="0"/>
              <a:t>Update the data more frequently.</a:t>
            </a:r>
          </a:p>
          <a:p>
            <a:pPr lvl="1"/>
            <a:r>
              <a:rPr lang="en-US" dirty="0"/>
              <a:t>Atlas 14 IDF curves used by many entities in the US are outdated</a:t>
            </a:r>
          </a:p>
          <a:p>
            <a:pPr lvl="1"/>
            <a:r>
              <a:rPr lang="en-US" dirty="0"/>
              <a:t>Atlas 15 is in process for the entire US with updated methods and data – </a:t>
            </a:r>
            <a:r>
              <a:rPr lang="en-US" dirty="0">
                <a:highlight>
                  <a:srgbClr val="FF0000"/>
                </a:highlight>
              </a:rPr>
              <a:t>Preliminary data expected in 2025</a:t>
            </a:r>
          </a:p>
          <a:p>
            <a:r>
              <a:rPr lang="en-US" b="1" dirty="0">
                <a:solidFill>
                  <a:schemeClr val="tx1">
                    <a:lumMod val="50000"/>
                    <a:lumOff val="50000"/>
                  </a:schemeClr>
                </a:solidFill>
              </a:rPr>
              <a:t>Use projections of current and expected conditions to estimate design thresholds.</a:t>
            </a:r>
          </a:p>
          <a:p>
            <a:r>
              <a:rPr lang="en-US" b="1" dirty="0">
                <a:solidFill>
                  <a:schemeClr val="tx1">
                    <a:lumMod val="50000"/>
                    <a:lumOff val="50000"/>
                  </a:schemeClr>
                </a:solidFill>
              </a:rPr>
              <a:t>Scale existing guidance up by some factor – depends on:</a:t>
            </a:r>
          </a:p>
          <a:p>
            <a:pPr lvl="1"/>
            <a:r>
              <a:rPr lang="en-US" dirty="0">
                <a:solidFill>
                  <a:schemeClr val="tx1">
                    <a:lumMod val="50000"/>
                    <a:lumOff val="50000"/>
                  </a:schemeClr>
                </a:solidFill>
              </a:rPr>
              <a:t> How we think future changes will develop (largely dependent on GHG policies and implementation).</a:t>
            </a:r>
          </a:p>
          <a:p>
            <a:pPr lvl="1"/>
            <a:r>
              <a:rPr lang="en-US" dirty="0">
                <a:solidFill>
                  <a:schemeClr val="tx1">
                    <a:lumMod val="50000"/>
                    <a:lumOff val="50000"/>
                  </a:schemeClr>
                </a:solidFill>
              </a:rPr>
              <a:t>Different models and analysis techniques give slightly different results.</a:t>
            </a:r>
          </a:p>
          <a:p>
            <a:pPr lvl="1"/>
            <a:r>
              <a:rPr lang="en-US" dirty="0">
                <a:solidFill>
                  <a:schemeClr val="tx1">
                    <a:lumMod val="50000"/>
                    <a:lumOff val="50000"/>
                  </a:schemeClr>
                </a:solidFill>
              </a:rPr>
              <a:t>The timeline of the project (how long in the future do we build for).</a:t>
            </a:r>
          </a:p>
          <a:p>
            <a:pPr lvl="1"/>
            <a:r>
              <a:rPr lang="en-US" dirty="0">
                <a:solidFill>
                  <a:schemeClr val="tx1">
                    <a:lumMod val="50000"/>
                    <a:lumOff val="50000"/>
                  </a:schemeClr>
                </a:solidFill>
              </a:rPr>
              <a:t>Risk of failure (high consequence of failure projects need lower probability of failure designs).</a:t>
            </a:r>
          </a:p>
        </p:txBody>
      </p:sp>
    </p:spTree>
    <p:extLst>
      <p:ext uri="{BB962C8B-B14F-4D97-AF65-F5344CB8AC3E}">
        <p14:creationId xmlns:p14="http://schemas.microsoft.com/office/powerpoint/2010/main" val="1600423323"/>
      </p:ext>
    </p:extLst>
  </p:cSld>
  <p:clrMapOvr>
    <a:masterClrMapping/>
  </p:clrMapOvr>
  <p:timing>
    <p:tnLst>
      <p:par>
        <p:cTn id="1" dur="indefinite" restart="never" nodeType="tmRoot"/>
      </p:par>
    </p:tnLst>
  </p:timing>
</p:sld>
</file>

<file path=ppt/theme/theme1.xml><?xml version="1.0" encoding="utf-8"?>
<a:theme xmlns:a="http://schemas.openxmlformats.org/drawingml/2006/main" name="Banded">
  <a:themeElements>
    <a:clrScheme name="Banded">
      <a:dk1>
        <a:srgbClr val="000000"/>
      </a:dk1>
      <a:lt1>
        <a:srgbClr val="FFFFFF"/>
      </a:lt1>
      <a:dk2>
        <a:srgbClr val="323232"/>
      </a:dk2>
      <a:lt2>
        <a:srgbClr val="E3DED1"/>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549</TotalTime>
  <Words>2713</Words>
  <Application>Microsoft Office PowerPoint</Application>
  <PresentationFormat>Widescreen</PresentationFormat>
  <Paragraphs>213</Paragraphs>
  <Slides>33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Corbel</vt:lpstr>
      <vt:lpstr>Noto Sans Symbols</vt:lpstr>
      <vt:lpstr>Arial</vt:lpstr>
      <vt:lpstr>Banded</vt:lpstr>
      <vt:lpstr>Quantifying nonstationary extreme rainfall for resilient stormwater design  in Calvert County</vt:lpstr>
      <vt:lpstr>Temperature &amp; Precipitation</vt:lpstr>
      <vt:lpstr>Local Trends</vt:lpstr>
      <vt:lpstr>Recent Impacts of Extreme Rainfall in Calvert County</vt:lpstr>
      <vt:lpstr>The Challenge of Changing Rainfall</vt:lpstr>
      <vt:lpstr>The Problem: Nonstationary Risk &amp; Pluvial Flooding</vt:lpstr>
      <vt:lpstr>How do we adjust?</vt:lpstr>
      <vt:lpstr>PowerPoint Presentation</vt:lpstr>
      <vt:lpstr>How do we adjust?</vt:lpstr>
      <vt:lpstr>Atlas 15</vt:lpstr>
      <vt:lpstr>How do we adjust?</vt:lpstr>
      <vt:lpstr>All models are wrong, but some are useful</vt:lpstr>
      <vt:lpstr>PowerPoint Presentation</vt:lpstr>
      <vt:lpstr>PowerPoint Presentation</vt:lpstr>
      <vt:lpstr>Convection Permitting Model Projections: Weather Model Run with Future  Conditions</vt:lpstr>
      <vt:lpstr>Summary and Scientific Motivation for this Project</vt:lpstr>
      <vt:lpstr>Project Objectives</vt:lpstr>
      <vt:lpstr>Data Sources: A Multi-Dataset Approach</vt:lpstr>
      <vt:lpstr>Methods: Statistical Trend Assessment</vt:lpstr>
      <vt:lpstr>Methods: Trend Assessment in Observational Data</vt:lpstr>
      <vt:lpstr>Methods: Bias Correction of Climate Model Output</vt:lpstr>
      <vt:lpstr>Methods: IDF &amp; DDF Estimation and Uncertainty Quantification</vt:lpstr>
      <vt:lpstr>Results: Trend Model Selection</vt:lpstr>
      <vt:lpstr>Results: Trend Assessment</vt:lpstr>
      <vt:lpstr>Results: Bias Correction</vt:lpstr>
      <vt:lpstr>Results: Bias Correction Output</vt:lpstr>
      <vt:lpstr>Results: Data for IDF and DDF Curves</vt:lpstr>
      <vt:lpstr>Results: DDF Curves</vt:lpstr>
      <vt:lpstr>Results: IDF and DDF Curves</vt:lpstr>
      <vt:lpstr>Discussion: Key Insights</vt:lpstr>
      <vt:lpstr>Discussion: Comparison with RAND Study</vt:lpstr>
      <vt:lpstr>Conclusion &amp; Future Directions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Quantifying nonstationary extreme rainfall for resilient stormwater design  in Calvert County</dc:title>
  <cp:lastModifiedBy>Slava</cp:lastModifiedBy>
  <cp:revision>16</cp:revision>
  <dcterms:modified xsi:type="dcterms:W3CDTF">2025-10-08T02:03:04Z</dcterms:modified>
</cp:coreProperties>
</file>